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2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71" d="100"/>
          <a:sy n="71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6470-4A0C-4EC4-B8ED-CDA9F1241852}" type="datetimeFigureOut">
              <a:rPr lang="hr-HR" smtClean="0"/>
              <a:t>17.1.2013.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90C1-83FD-4B6E-B555-FA0E3B373C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7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39B906-ABA8-4075-8251-0EC09E31B4CC}" type="datetime1">
              <a:rPr lang="hr-HR" smtClean="0"/>
              <a:t>17.1.2013.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2397-F725-433E-8CF0-91702FEE229B}" type="datetime1">
              <a:rPr lang="hr-HR" smtClean="0"/>
              <a:t>17.1.2013.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4271-52A2-4041-9F54-AC7E22BE473E}" type="datetime1">
              <a:rPr lang="hr-HR" smtClean="0"/>
              <a:t>17.1.2013.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1667-D63D-4CBE-88DF-3EE05595298F}" type="datetime1">
              <a:rPr lang="hr-HR" smtClean="0"/>
              <a:t>17.1.2013.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8" y="5733256"/>
            <a:ext cx="1202072" cy="1218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2F051-5F23-47CF-9232-C1E7519AFDFA}" type="datetime1">
              <a:rPr lang="hr-HR" smtClean="0"/>
              <a:t>17.1.2013.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30B4-259C-47A9-9E67-56F05D53C1E2}" type="datetime1">
              <a:rPr lang="hr-HR" smtClean="0"/>
              <a:t>17.1.2013.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BDBA-B902-4760-861A-1012EA0A8260}" type="datetime1">
              <a:rPr lang="hr-HR" smtClean="0"/>
              <a:t>17.1.2013.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1599-0F6A-415C-9517-8C9598409C01}" type="datetime1">
              <a:rPr lang="hr-HR" smtClean="0"/>
              <a:t>17.1.2013.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953-5430-48B4-915B-7AA6938A9A13}" type="datetime1">
              <a:rPr lang="hr-HR" smtClean="0"/>
              <a:t>17.1.2013.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F2F8-C010-4120-A6B4-D0E4559DA668}" type="datetime1">
              <a:rPr lang="hr-HR" smtClean="0"/>
              <a:t>17.1.2013.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E9B-F707-48D4-8111-2FC154FE2495}" type="datetime1">
              <a:rPr lang="hr-HR" smtClean="0"/>
              <a:t>17.1.2013.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268D786-FDCC-443E-967F-69E97AD4419A}" type="datetime1">
              <a:rPr lang="hr-HR" smtClean="0"/>
              <a:t>17.1.2013.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99F8226-4EEE-49A8-AB53-1819D97F1AE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/" TargetMode="External"/><Relationship Id="rId2" Type="http://schemas.openxmlformats.org/officeDocument/2006/relationships/hyperlink" Target="http://www.goog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i pregledavanje web-a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85" y="4940686"/>
            <a:ext cx="1922152" cy="1948714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Hiperveza ili poveznica je tekst u kojem određene riječi ili slike služe kao veza prema drugim tekstovima, slikama, zvučnim zapisima ili nekom drugom dokumentu.  </a:t>
            </a:r>
          </a:p>
          <a:p>
            <a:r>
              <a:rPr lang="hr-HR" dirty="0" smtClean="0"/>
              <a:t>Kada kursorom dođete iznad hiperveze strjelica (      ) se pretvara u ruku s ispruženim kažiprstom(      ). </a:t>
            </a:r>
          </a:p>
          <a:p>
            <a:r>
              <a:rPr lang="hr-HR" dirty="0" smtClean="0"/>
              <a:t>Pritiskom na lijevu tipku miša na prikazanu vezu pomičete se na drugi tekst, drugu stranicu, drugu web stranicu, kopirate datoteku ili pokrećete neku aplikaciju.  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Hiperveze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11960" y="321297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4"/>
          <a:stretch/>
        </p:blipFill>
        <p:spPr>
          <a:xfrm>
            <a:off x="7020272" y="2607025"/>
            <a:ext cx="360040" cy="59693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5"/>
          <a:stretch/>
        </p:blipFill>
        <p:spPr>
          <a:xfrm>
            <a:off x="6012160" y="3005775"/>
            <a:ext cx="399678" cy="536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Web preglednik je program koji koristimo za pregled web stranica. </a:t>
            </a:r>
          </a:p>
          <a:p>
            <a:r>
              <a:rPr lang="hr-HR" dirty="0" smtClean="0"/>
              <a:t>Najpopularniji preglednici su: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a) Internet Explorer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b) </a:t>
            </a:r>
            <a:r>
              <a:rPr lang="hr-HR" dirty="0" err="1" smtClean="0"/>
              <a:t>Mozilla</a:t>
            </a:r>
            <a:r>
              <a:rPr lang="hr-HR" dirty="0" smtClean="0"/>
              <a:t> </a:t>
            </a:r>
            <a:r>
              <a:rPr lang="hr-HR" dirty="0" err="1" smtClean="0"/>
              <a:t>FireFox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c) </a:t>
            </a:r>
            <a:r>
              <a:rPr lang="hr-HR" dirty="0" err="1" smtClean="0"/>
              <a:t>Chrome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d)Safari    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preglednici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Tražilice koristimo za pretraživanje informacija na WWW-u. </a:t>
            </a:r>
          </a:p>
          <a:p>
            <a:r>
              <a:rPr lang="hr-HR" dirty="0" smtClean="0"/>
              <a:t>Tražilice čuvaju podatke o web stranicama (ključne riječi, posjećenost stranice). </a:t>
            </a:r>
          </a:p>
          <a:p>
            <a:pPr lvl="1"/>
            <a:r>
              <a:rPr lang="hr-HR" dirty="0" smtClean="0"/>
              <a:t>        Najposjećenije tražilice su:       </a:t>
            </a:r>
          </a:p>
          <a:p>
            <a:pPr algn="ctr">
              <a:buNone/>
            </a:pPr>
            <a:r>
              <a:rPr lang="hr-HR" dirty="0" err="1" smtClean="0">
                <a:hlinkClick r:id="rId2"/>
              </a:rPr>
              <a:t>Google</a:t>
            </a:r>
            <a:endParaRPr lang="hr-HR" dirty="0" smtClean="0"/>
          </a:p>
          <a:p>
            <a:pPr algn="ctr">
              <a:buNone/>
            </a:pPr>
            <a:r>
              <a:rPr lang="hr-HR" dirty="0" err="1" smtClean="0">
                <a:hlinkClick r:id="rId3"/>
              </a:rPr>
              <a:t>Yahoo</a:t>
            </a:r>
            <a:r>
              <a:rPr lang="hr-HR" dirty="0" smtClean="0">
                <a:hlinkClick r:id="rId3"/>
              </a:rPr>
              <a:t>! </a:t>
            </a:r>
            <a:endParaRPr lang="hr-HR" dirty="0" smtClean="0"/>
          </a:p>
          <a:p>
            <a:pPr algn="ctr">
              <a:buNone/>
            </a:pPr>
            <a:r>
              <a:rPr lang="hr-HR" dirty="0" smtClean="0">
                <a:hlinkClick r:id="rId4"/>
              </a:rPr>
              <a:t>Bing 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Tražilice 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0999" y="1719071"/>
            <a:ext cx="4911081" cy="4407408"/>
          </a:xfrm>
        </p:spPr>
        <p:txBody>
          <a:bodyPr/>
          <a:lstStyle/>
          <a:p>
            <a:r>
              <a:rPr lang="hr-HR" dirty="0" smtClean="0"/>
              <a:t>Virus je zlonamjeran program s mogućnošću </a:t>
            </a:r>
            <a:r>
              <a:rPr lang="hr-HR" dirty="0" err="1" smtClean="0"/>
              <a:t>samoobnavljanja</a:t>
            </a:r>
            <a:r>
              <a:rPr lang="hr-HR" dirty="0" smtClean="0"/>
              <a:t> i umnožavanja. U računalu traži druge datoteke nastojeći inficirati, a krajnji cilj mu je širenje na druga računala. </a:t>
            </a:r>
          </a:p>
          <a:p>
            <a:r>
              <a:rPr lang="hr-HR" dirty="0" smtClean="0"/>
              <a:t>može uzrokovati veće ili manje štete na računalu, a računalo se njime može zaraziti kopiranjem datoteka s Interneta.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Sigurnosne teme vezane uz Internet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124124" cy="411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Virusi se šire prenošenjem i otvaranjem zaraženih datoteka (e-mail privici, zaražene datoteke na prijenosnim medijima…) </a:t>
            </a:r>
          </a:p>
          <a:p>
            <a:r>
              <a:rPr lang="hr-HR" dirty="0" smtClean="0"/>
              <a:t>Antivirusne programe koristimo da bi pronašli i uklonili zloćudni softver. Potrebno ga je redovito obnavljati, odnosno preuzimati nove definicije virusa. </a:t>
            </a:r>
          </a:p>
          <a:p>
            <a:r>
              <a:rPr lang="hr-HR" dirty="0" smtClean="0"/>
              <a:t>ukoliko ga ne obnavljamo redovito on postaje beskoristan jer ne prepoznaje nove viruse. 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osim opasnosti od zaraze računala virusom (osobito prilikom pohrane podataka s Interneta na računalo) moramo paziti da slučajno ne odamo osobne podatke što može imati niz neželjenih posljedica. </a:t>
            </a:r>
          </a:p>
          <a:p>
            <a:r>
              <a:rPr lang="hr-HR" dirty="0"/>
              <a:t>ostavljanje svoje e-mail adrese na sumnjivim web stranicama može rezultirati velikim brojem neželjenih poruka. </a:t>
            </a:r>
          </a:p>
          <a:p>
            <a:r>
              <a:rPr lang="hr-HR" dirty="0"/>
              <a:t>davanje podataka o svojoj kreditnoj kartici za kupovinu putem Interneta na web stranicama koje nisu pouzdane stvara se opasnost od zlouporabe tog bankovnoga računa. 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Sigurnost podataka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20110323_firefox_chrome_explorer_browser_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9575" y="2303463"/>
            <a:ext cx="5810250" cy="32385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preglednika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dva puta brzo kliknemo na prečicu web preglednika, koji se obično nalazi na radnoj površini računala. </a:t>
            </a:r>
          </a:p>
          <a:p>
            <a:r>
              <a:rPr lang="hr-HR" dirty="0" smtClean="0"/>
              <a:t>Putem izbornika Start </a:t>
            </a:r>
            <a:r>
              <a:rPr lang="hr-HR" dirty="0" smtClean="0">
                <a:sym typeface="Wingdings" pitchFamily="2" charset="2"/>
              </a:rPr>
              <a:t> Svi programi  Internet Explorer (ili </a:t>
            </a:r>
            <a:r>
              <a:rPr lang="hr-HR" dirty="0" err="1" smtClean="0">
                <a:sym typeface="Wingdings" pitchFamily="2" charset="2"/>
              </a:rPr>
              <a:t>Mozilla</a:t>
            </a:r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 err="1" smtClean="0">
                <a:sym typeface="Wingdings" pitchFamily="2" charset="2"/>
              </a:rPr>
              <a:t>Firefox</a:t>
            </a:r>
            <a:r>
              <a:rPr lang="hr-HR" dirty="0" smtClean="0">
                <a:sym typeface="Wingdings" pitchFamily="2" charset="2"/>
              </a:rPr>
              <a:t>) </a:t>
            </a:r>
            <a:endParaRPr lang="hr-HR" dirty="0" smtClean="0"/>
          </a:p>
          <a:p>
            <a:r>
              <a:rPr lang="hr-HR" dirty="0" smtClean="0"/>
              <a:t>Putem ikone preglednika prikvačenog na programsku traku 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Otvaranje web preglednika  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pritiskom na tipku  </a:t>
            </a:r>
          </a:p>
          <a:p>
            <a:r>
              <a:rPr lang="hr-HR" dirty="0" smtClean="0"/>
              <a:t>Pritisnemo desnu tipku miša na naslovnu traku programa i iz brzog izbornika odaberemo naredbu Zatvori </a:t>
            </a:r>
          </a:p>
          <a:p>
            <a:r>
              <a:rPr lang="hr-HR" dirty="0" smtClean="0"/>
              <a:t>kombinacijom tipki Alt + F4  </a:t>
            </a:r>
          </a:p>
          <a:p>
            <a:r>
              <a:rPr lang="hr-HR" dirty="0" smtClean="0"/>
              <a:t>U izborniku Datoteka odaberemo naredbu Izađi 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Zatvaranje web preglednika </a:t>
            </a:r>
            <a:endParaRPr lang="hr-H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94787" t="-316" b="97788"/>
          <a:stretch>
            <a:fillRect/>
          </a:stretch>
        </p:blipFill>
        <p:spPr bwMode="auto">
          <a:xfrm>
            <a:off x="3995936" y="1772816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Pokretanje Internet Explorera: </a:t>
            </a:r>
          </a:p>
          <a:p>
            <a:pPr>
              <a:buNone/>
            </a:pPr>
            <a:r>
              <a:rPr lang="hr-HR" dirty="0" smtClean="0"/>
              <a:t>                   a) gumb Start (      ) </a:t>
            </a:r>
            <a:r>
              <a:rPr lang="hr-HR" dirty="0" smtClean="0">
                <a:sym typeface="Wingdings" pitchFamily="2" charset="2"/>
              </a:rPr>
              <a:t> Internet Explorer </a:t>
            </a:r>
          </a:p>
          <a:p>
            <a:pPr>
              <a:buNone/>
            </a:pPr>
            <a:endParaRPr lang="hr-HR" dirty="0" smtClean="0">
              <a:sym typeface="Wingdings" pitchFamily="2" charset="2"/>
            </a:endParaRP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  b) gumb Start (        )  Svi </a:t>
            </a:r>
            <a:r>
              <a:rPr lang="hr-HR" dirty="0">
                <a:sym typeface="Wingdings" pitchFamily="2" charset="2"/>
              </a:rPr>
              <a:t>programi   Internet Explorer </a:t>
            </a:r>
            <a:endParaRPr lang="hr-HR" dirty="0" smtClean="0">
              <a:sym typeface="Wingdings" pitchFamily="2" charset="2"/>
            </a:endParaRPr>
          </a:p>
          <a:p>
            <a:pPr>
              <a:buNone/>
            </a:pPr>
            <a:r>
              <a:rPr lang="hr-HR" dirty="0" smtClean="0"/>
              <a:t>                                                       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Prvi koraci u radu s Internet Explorerom 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5538" r="96855"/>
          <a:stretch>
            <a:fillRect/>
          </a:stretch>
        </p:blipFill>
        <p:spPr bwMode="auto">
          <a:xfrm>
            <a:off x="4108174" y="2186034"/>
            <a:ext cx="576064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95538" r="96855"/>
          <a:stretch>
            <a:fillRect/>
          </a:stretch>
        </p:blipFill>
        <p:spPr bwMode="auto">
          <a:xfrm>
            <a:off x="2627784" y="2780928"/>
            <a:ext cx="576064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85818"/>
            <a:ext cx="639514" cy="6395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743606"/>
            <a:ext cx="639514" cy="639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Znate li vi što je Internet?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pritisak na gumb Polazno(      ) </a:t>
            </a:r>
          </a:p>
          <a:p>
            <a:r>
              <a:rPr lang="hr-HR" dirty="0" smtClean="0"/>
              <a:t>  kombinacijom tipki Alt+ Home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Vraćanje na početnu stranicu </a:t>
            </a:r>
            <a:br>
              <a:rPr lang="hr-HR" dirty="0" smtClean="0"/>
            </a:b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7" t="2409" r="4090" b="92544"/>
          <a:stretch/>
        </p:blipFill>
        <p:spPr bwMode="auto">
          <a:xfrm>
            <a:off x="4283968" y="1628800"/>
            <a:ext cx="389334" cy="5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sada vi pretražujete Internet!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278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dirty="0" smtClean="0"/>
              <a:t>        </a:t>
            </a:r>
            <a:r>
              <a:rPr lang="hr-HR" sz="4000" dirty="0" smtClean="0"/>
              <a:t>Internet- mreža svih mreža, najveća svjetska </a:t>
            </a:r>
            <a:r>
              <a:rPr lang="hr-HR" sz="4000" dirty="0" smtClean="0"/>
              <a:t>mreža računala. </a:t>
            </a:r>
            <a:endParaRPr lang="hr-HR" sz="4000" dirty="0" smtClean="0"/>
          </a:p>
          <a:p>
            <a:pPr>
              <a:buNone/>
            </a:pPr>
            <a:r>
              <a:rPr lang="hr-HR" sz="3600" dirty="0" smtClean="0"/>
              <a:t>       </a:t>
            </a:r>
          </a:p>
          <a:p>
            <a:pPr>
              <a:buNone/>
            </a:pPr>
            <a:r>
              <a:rPr lang="hr-HR" sz="3600" dirty="0" smtClean="0"/>
              <a:t>      </a:t>
            </a:r>
            <a:r>
              <a:rPr lang="hr-HR" dirty="0" smtClean="0"/>
              <a:t>        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Internet je vrlo moćan medij za razmjenu informacija koji se proteže cijelim planetom.                                </a:t>
            </a:r>
          </a:p>
          <a:p>
            <a:r>
              <a:rPr lang="hr-HR" dirty="0" smtClean="0"/>
              <a:t>Da bi se taj medij potpuno iskoristio bilo je potrebno maksimalno pojednostaviti rad s Internetom. Upravo jednostavnost i dostupnost učinilo je od Interneta ono što je on danas. </a:t>
            </a:r>
          </a:p>
          <a:p>
            <a:r>
              <a:rPr lang="hr-HR" dirty="0" smtClean="0"/>
              <a:t>Da bi se pojednostavio pristup i rad na Internetu, kreiran je velik broj servisa različitih namjena omogućavaju korisnicima da ih koriste bez znanja tehnološke pozadine cijelog procesa.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sve može Internet?!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Pristupanje informacijama svih vrsta </a:t>
            </a:r>
          </a:p>
          <a:p>
            <a:r>
              <a:rPr lang="hr-HR" dirty="0" smtClean="0"/>
              <a:t>Slanje i primanje elektroničke pošte </a:t>
            </a:r>
          </a:p>
          <a:p>
            <a:r>
              <a:rPr lang="hr-HR" dirty="0" smtClean="0"/>
              <a:t>Sudjelovanje u diskusijama određene grupe korisnika </a:t>
            </a:r>
          </a:p>
          <a:p>
            <a:r>
              <a:rPr lang="hr-HR" dirty="0" smtClean="0"/>
              <a:t>Razgovarati s drugim ljudima koji koriste Internet </a:t>
            </a:r>
          </a:p>
          <a:p>
            <a:r>
              <a:rPr lang="hr-HR" dirty="0" smtClean="0"/>
              <a:t>Razmjenjivati datoteke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Neke od stvari koje možete raditi na Internetu: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Kupovati proizvode bez odlaska u trgovinu </a:t>
            </a:r>
          </a:p>
          <a:p>
            <a:r>
              <a:rPr lang="hr-HR" dirty="0" smtClean="0"/>
              <a:t>Obavljanje bankarskih poslova </a:t>
            </a:r>
          </a:p>
          <a:p>
            <a:r>
              <a:rPr lang="hr-HR" dirty="0" smtClean="0"/>
              <a:t>Učiti</a:t>
            </a:r>
          </a:p>
          <a:p>
            <a:r>
              <a:rPr lang="hr-HR" dirty="0" smtClean="0"/>
              <a:t>Slušati glazbu </a:t>
            </a:r>
          </a:p>
          <a:p>
            <a:r>
              <a:rPr lang="hr-HR" dirty="0" smtClean="0"/>
              <a:t>Gledati filmove</a:t>
            </a:r>
          </a:p>
          <a:p>
            <a:r>
              <a:rPr lang="hr-HR" dirty="0" smtClean="0"/>
              <a:t>Igrati se i još mnogo toga…  </a:t>
            </a:r>
          </a:p>
          <a:p>
            <a:pPr>
              <a:buNone/>
            </a:pPr>
            <a:r>
              <a:rPr lang="hr-HR" dirty="0"/>
              <a:t>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Neke od stvari koje možete raditi na Internetu: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-da bi se bolje shvatilo što je Internet, moramo reći što je računalna </a:t>
            </a:r>
            <a:r>
              <a:rPr lang="hr-HR" dirty="0" err="1" smtClean="0"/>
              <a:t>mreža.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/>
              <a:t> 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          Računalna mreža </a:t>
            </a:r>
            <a:r>
              <a:rPr lang="hr-HR" dirty="0" smtClean="0"/>
              <a:t>je grupa međusobno povezanih računala koja komuniciraju i dijele zajedničke resurse. </a:t>
            </a:r>
            <a:endParaRPr lang="hr-HR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Računalna mreža 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-da bi se uopće mogli spojiti na Internet potrebno nam je:</a:t>
            </a:r>
          </a:p>
          <a:p>
            <a:pPr marL="514350" indent="-514350">
              <a:buAutoNum type="alphaLcParenR"/>
            </a:pPr>
            <a:r>
              <a:rPr lang="hr-HR" dirty="0" smtClean="0"/>
              <a:t>oprema:</a:t>
            </a:r>
          </a:p>
          <a:p>
            <a:pPr marL="914400" lvl="1" indent="-514350">
              <a:buAutoNum type="alphaLcParenR"/>
            </a:pPr>
            <a:r>
              <a:rPr lang="hr-HR" dirty="0" smtClean="0"/>
              <a:t> računalo, </a:t>
            </a:r>
          </a:p>
          <a:p>
            <a:pPr marL="914400" lvl="1" indent="-514350">
              <a:buAutoNum type="alphaLcParenR"/>
            </a:pPr>
            <a:r>
              <a:rPr lang="hr-HR" dirty="0" smtClean="0"/>
              <a:t>Modem (uređaj za povezivanje na Internet), </a:t>
            </a:r>
          </a:p>
          <a:p>
            <a:pPr marL="914400" lvl="1" indent="-514350">
              <a:buAutoNum type="alphaLcParenR"/>
            </a:pPr>
            <a:r>
              <a:rPr lang="hr-HR" dirty="0" smtClean="0"/>
              <a:t>Telefonski kabel </a:t>
            </a:r>
          </a:p>
          <a:p>
            <a:pPr marL="514350" indent="-514350">
              <a:buNone/>
            </a:pPr>
            <a:r>
              <a:rPr lang="hr-HR" dirty="0" smtClean="0"/>
              <a:t>b) Račun od nekog poslužitelja (T-</a:t>
            </a:r>
            <a:r>
              <a:rPr lang="hr-HR" dirty="0" err="1" smtClean="0"/>
              <a:t>com</a:t>
            </a:r>
            <a:r>
              <a:rPr lang="hr-HR" dirty="0" smtClean="0"/>
              <a:t>, Iskon, </a:t>
            </a:r>
            <a:r>
              <a:rPr lang="hr-HR" dirty="0" err="1" smtClean="0"/>
              <a:t>CARNet</a:t>
            </a:r>
            <a:r>
              <a:rPr lang="hr-HR" dirty="0" smtClean="0"/>
              <a:t>, Vip i </a:t>
            </a:r>
            <a:r>
              <a:rPr lang="hr-HR" dirty="0" err="1" smtClean="0"/>
              <a:t>dr</a:t>
            </a:r>
            <a:r>
              <a:rPr lang="hr-HR" dirty="0" smtClean="0"/>
              <a:t>.)</a:t>
            </a:r>
          </a:p>
          <a:p>
            <a:pPr marL="914400" lvl="1" indent="-514350">
              <a:buNone/>
            </a:pPr>
            <a:endParaRPr lang="hr-HR" dirty="0" smtClean="0"/>
          </a:p>
          <a:p>
            <a:pPr marL="914400" lvl="1" indent="-514350">
              <a:buAutoNum type="alphaLcParenR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Povezivanje na Internet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09939"/>
          </a:xfrm>
        </p:spPr>
        <p:txBody>
          <a:bodyPr/>
          <a:lstStyle/>
          <a:p>
            <a:r>
              <a:rPr lang="hr-HR" b="1" dirty="0" smtClean="0"/>
              <a:t>WWW</a:t>
            </a:r>
            <a:r>
              <a:rPr lang="hr-HR" dirty="0" smtClean="0"/>
              <a:t> (World Wide Web) je mrežna usluga koja omogućuje pretraživanje sadržaja na Internetu. </a:t>
            </a:r>
          </a:p>
          <a:p>
            <a:r>
              <a:rPr lang="hr-HR" dirty="0" smtClean="0"/>
              <a:t>Sastoji se mnoštva dokumenata(web stranica) međusobno povezanih poveznicama (hipervezama).  </a:t>
            </a:r>
          </a:p>
          <a:p>
            <a:pPr>
              <a:buNone/>
            </a:pPr>
            <a:r>
              <a:rPr lang="hr-HR" dirty="0" smtClean="0"/>
              <a:t>        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Usluge Interneta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Internet i pregledavanje web-a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3096344" cy="3087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šetka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še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eše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245</TotalTime>
  <Words>822</Words>
  <Application>Microsoft Office PowerPoint</Application>
  <PresentationFormat>Prikaz na zaslonu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Rešetka</vt:lpstr>
      <vt:lpstr>Internet i pregledavanje web-a </vt:lpstr>
      <vt:lpstr>Znate li vi što je Internet?</vt:lpstr>
      <vt:lpstr> </vt:lpstr>
      <vt:lpstr>Što sve može Internet?!</vt:lpstr>
      <vt:lpstr>Neke od stvari koje možete raditi na Internetu:</vt:lpstr>
      <vt:lpstr>Neke od stvari koje možete raditi na Internetu:</vt:lpstr>
      <vt:lpstr>Računalna mreža </vt:lpstr>
      <vt:lpstr>Povezivanje na Internet</vt:lpstr>
      <vt:lpstr>Usluge Interneta</vt:lpstr>
      <vt:lpstr>Hiperveze</vt:lpstr>
      <vt:lpstr>Web preglednici</vt:lpstr>
      <vt:lpstr>Tražilice </vt:lpstr>
      <vt:lpstr>Sigurnosne teme vezane uz Internet</vt:lpstr>
      <vt:lpstr>virusi</vt:lpstr>
      <vt:lpstr>Sigurnost podataka</vt:lpstr>
      <vt:lpstr>Vrste preglednika</vt:lpstr>
      <vt:lpstr>Otvaranje web preglednika  </vt:lpstr>
      <vt:lpstr>Zatvaranje web preglednika </vt:lpstr>
      <vt:lpstr>Prvi koraci u radu s Internet Explorerom </vt:lpstr>
      <vt:lpstr>Vraćanje na početnu stranicu   </vt:lpstr>
      <vt:lpstr>A sada vi pretražujete Internet!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i pregledavanje web-a</dc:title>
  <dc:creator>Blaza</dc:creator>
  <cp:lastModifiedBy>Blaza</cp:lastModifiedBy>
  <cp:revision>9</cp:revision>
  <dcterms:created xsi:type="dcterms:W3CDTF">2012-12-12T08:24:31Z</dcterms:created>
  <dcterms:modified xsi:type="dcterms:W3CDTF">2013-01-17T07:15:08Z</dcterms:modified>
</cp:coreProperties>
</file>