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56" r:id="rId2"/>
    <p:sldId id="261" r:id="rId3"/>
    <p:sldId id="262" r:id="rId4"/>
    <p:sldId id="289" r:id="rId5"/>
    <p:sldId id="290" r:id="rId6"/>
    <p:sldId id="291" r:id="rId7"/>
    <p:sldId id="284" r:id="rId8"/>
    <p:sldId id="257" r:id="rId9"/>
    <p:sldId id="265" r:id="rId10"/>
    <p:sldId id="263" r:id="rId11"/>
    <p:sldId id="288" r:id="rId12"/>
    <p:sldId id="292" r:id="rId13"/>
    <p:sldId id="294" r:id="rId14"/>
    <p:sldId id="267" r:id="rId15"/>
    <p:sldId id="285" r:id="rId16"/>
    <p:sldId id="286" r:id="rId17"/>
    <p:sldId id="287" r:id="rId18"/>
    <p:sldId id="283" r:id="rId19"/>
    <p:sldId id="295" r:id="rId20"/>
    <p:sldId id="296" r:id="rId21"/>
    <p:sldId id="275" r:id="rId22"/>
    <p:sldId id="297" r:id="rId23"/>
    <p:sldId id="274" r:id="rId24"/>
    <p:sldId id="299" r:id="rId25"/>
    <p:sldId id="300" r:id="rId26"/>
    <p:sldId id="301" r:id="rId27"/>
    <p:sldId id="268" r:id="rId28"/>
    <p:sldId id="303" r:id="rId29"/>
    <p:sldId id="273" r:id="rId30"/>
    <p:sldId id="276" r:id="rId31"/>
    <p:sldId id="277" r:id="rId32"/>
    <p:sldId id="279" r:id="rId33"/>
    <p:sldId id="280" r:id="rId34"/>
    <p:sldId id="281" r:id="rId35"/>
    <p:sldId id="30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>
        <p:scale>
          <a:sx n="70" d="100"/>
          <a:sy n="70" d="100"/>
        </p:scale>
        <p:origin x="-119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AAEA0-861E-4719-9CEA-B0DEA2EE5F73}" type="datetimeFigureOut">
              <a:rPr lang="hr-HR" smtClean="0"/>
              <a:t>14.1.2013.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4D957-0F3C-4EEF-9962-3EA1243F10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80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A1677E-192D-4761-B250-96F5F223CAF0}" type="datetime1">
              <a:rPr lang="en-US" smtClean="0"/>
              <a:t>1/14/2013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Korištenje računala i upravljanje datotekama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5A7D-3A25-447F-B249-43A7490E74F1}" type="datetime1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2174-4876-48ED-849C-FFE28F7B037D}" type="datetime1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9346-79A7-49AD-A1F1-DC6CAC49F395}" type="datetime1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Korištenje</a:t>
            </a:r>
            <a:r>
              <a:rPr lang="en-US" dirty="0" smtClean="0"/>
              <a:t> </a:t>
            </a:r>
            <a:r>
              <a:rPr lang="en-US" dirty="0" err="1" smtClean="0"/>
              <a:t>računala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upravljanje</a:t>
            </a:r>
            <a:r>
              <a:rPr lang="en-US" dirty="0" smtClean="0"/>
              <a:t> </a:t>
            </a:r>
            <a:r>
              <a:rPr lang="en-US" dirty="0" err="1" smtClean="0"/>
              <a:t>datotekama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1211636" cy="12207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3469F3-62F0-40E8-95B0-7F5B86AFC0D2}" type="datetime1">
              <a:rPr lang="en-US" smtClean="0"/>
              <a:t>1/14/2013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Korištenje računala i upravljanje datotekama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228-2A4C-43AA-8491-9E3B9CC1BFDA}" type="datetime1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719D-A8D4-4C06-96B7-8154CEC95F20}" type="datetime1">
              <a:rPr lang="en-US" smtClean="0"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0196-AB33-4580-9C71-A4B4B0094573}" type="datetime1">
              <a:rPr lang="en-US" smtClean="0"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A66A-F535-4522-98CE-01C5B0CEDCA1}" type="datetime1">
              <a:rPr lang="en-US" smtClean="0"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96D-5345-4F34-B501-CDBC4E9C9D71}" type="datetime1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40B-2CDC-4027-A8D4-B64765811B05}" type="datetime1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C8D6FBA-3E19-463E-92CB-84E0C84A9093}" type="datetime1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Korištenje računala i upravljanje datotekama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mtClean="0"/>
              <a:t>Korištenje računala i upravljanje datotekama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562600"/>
            <a:ext cx="1828800" cy="1195754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Ako imate potrebu ponovno pokrenuti računalo, pravilno se resetira načinom da se klikne na Start -&gt; </a:t>
            </a:r>
            <a:r>
              <a:rPr lang="hr-HR" dirty="0" smtClean="0"/>
              <a:t>Isključi računalo-&gt; Ponovo pokreni</a:t>
            </a:r>
            <a:endParaRPr lang="hr-HR" dirty="0" smtClean="0"/>
          </a:p>
          <a:p>
            <a:endParaRPr lang="hr-HR" dirty="0"/>
          </a:p>
          <a:p>
            <a:pPr marL="68580" indent="0">
              <a:buNone/>
            </a:pPr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Restartiranje računala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1" r="57472"/>
          <a:stretch/>
        </p:blipFill>
        <p:spPr bwMode="auto">
          <a:xfrm>
            <a:off x="810904" y="3047999"/>
            <a:ext cx="7716857" cy="274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ipsa 6"/>
          <p:cNvSpPr/>
          <p:nvPr/>
        </p:nvSpPr>
        <p:spPr>
          <a:xfrm>
            <a:off x="6248400" y="3886200"/>
            <a:ext cx="1981200" cy="3753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4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Pomoću miša možete raditi s objektima na zaslonu monitora baš kao što biste koristili ruke za rad sa stvarima u stvarnom svijetu. Objekte možete premještati, otvarati, mijenjati, bacati i izvoditi ostale akcije, a sve pokazivanjem i </a:t>
            </a:r>
            <a:r>
              <a:rPr lang="hr-HR" dirty="0" err="1"/>
              <a:t>klikanjem</a:t>
            </a:r>
            <a:r>
              <a:rPr lang="hr-HR" dirty="0"/>
              <a:t> mišem</a:t>
            </a:r>
            <a:r>
              <a:rPr lang="hr-HR" dirty="0" smtClean="0"/>
              <a:t>. </a:t>
            </a:r>
            <a:r>
              <a:rPr lang="hr-HR" dirty="0" smtClean="0"/>
              <a:t>Miš </a:t>
            </a:r>
            <a:r>
              <a:rPr lang="hr-HR" dirty="0" smtClean="0"/>
              <a:t>ima lijevu, desnu i srednju tipku</a:t>
            </a:r>
          </a:p>
          <a:p>
            <a:r>
              <a:rPr lang="hr-HR" dirty="0" smtClean="0"/>
              <a:t>4 osnovne radnje s mišem</a:t>
            </a:r>
          </a:p>
          <a:p>
            <a:pPr>
              <a:buFontTx/>
              <a:buChar char="-"/>
            </a:pPr>
            <a:r>
              <a:rPr lang="hr-HR" dirty="0" smtClean="0"/>
              <a:t>A) jednostruki klik lijevom tipkom</a:t>
            </a:r>
          </a:p>
          <a:p>
            <a:pPr>
              <a:buFontTx/>
              <a:buChar char="-"/>
            </a:pPr>
            <a:r>
              <a:rPr lang="hr-HR" dirty="0" smtClean="0"/>
              <a:t>B) dvostruki klik lijevom tipkom</a:t>
            </a:r>
          </a:p>
          <a:p>
            <a:pPr>
              <a:buFontTx/>
              <a:buChar char="-"/>
            </a:pPr>
            <a:r>
              <a:rPr lang="hr-HR" dirty="0" smtClean="0"/>
              <a:t>C) jednostruki klik desnom tipkom</a:t>
            </a:r>
          </a:p>
          <a:p>
            <a:pPr>
              <a:buFontTx/>
              <a:buChar char="-"/>
            </a:pPr>
            <a:r>
              <a:rPr lang="hr-HR" dirty="0" smtClean="0"/>
              <a:t>D) povlačenje (drag and drop)</a:t>
            </a:r>
          </a:p>
          <a:p>
            <a:pPr marL="68580" indent="0">
              <a:buNone/>
            </a:pPr>
            <a:endParaRPr lang="hr-HR" dirty="0"/>
          </a:p>
          <a:p>
            <a:pPr marL="68580" indent="0">
              <a:buNone/>
            </a:pPr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Rad s mišem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10" y="4038600"/>
            <a:ext cx="4518366" cy="25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Bilo da pišete pismo ili unosite brojčane podatke, vaša je tipkovnica glavno sredstvo za unos podataka u računalo. </a:t>
            </a:r>
            <a:r>
              <a:rPr lang="hr-HR" i="1" dirty="0"/>
              <a:t>Jeste li znali da putem tipkovnice možete i upravljati svojim računalom</a:t>
            </a:r>
            <a:r>
              <a:rPr lang="hr-HR" dirty="0"/>
              <a:t>? Poznavanje nekolicine jednostavnih naredbi (uputa računalu) može vam posao učiniti djelotvornijim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 s tipkovnicom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472541"/>
            <a:ext cx="5883545" cy="30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304800" y="1676400"/>
            <a:ext cx="8407893" cy="4407408"/>
          </a:xfrm>
        </p:spPr>
        <p:txBody>
          <a:bodyPr/>
          <a:lstStyle/>
          <a:p>
            <a:r>
              <a:rPr lang="hr-HR" dirty="0" smtClean="0"/>
              <a:t>Služi za prilagodbi postavki računala:</a:t>
            </a:r>
          </a:p>
          <a:p>
            <a:pPr lvl="1"/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Upravljačka ploča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5" t="10886" r="16397" b="13600"/>
          <a:stretch/>
        </p:blipFill>
        <p:spPr bwMode="auto">
          <a:xfrm>
            <a:off x="2037806" y="2209800"/>
            <a:ext cx="6044684" cy="452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4511"/>
            <a:ext cx="8382000" cy="3508977"/>
          </a:xfrm>
        </p:spPr>
        <p:txBody>
          <a:bodyPr/>
          <a:lstStyle/>
          <a:p>
            <a:r>
              <a:rPr lang="hr-HR" dirty="0" smtClean="0"/>
              <a:t>Klik na start – upravljačka ploča – izgled i personalizacija možete promijeniti pozadinu na računalu, uključiti čuvar zaslona (</a:t>
            </a:r>
            <a:r>
              <a:rPr lang="hr-HR" dirty="0" err="1" smtClean="0"/>
              <a:t>screen</a:t>
            </a:r>
            <a:r>
              <a:rPr lang="hr-HR" dirty="0" smtClean="0"/>
              <a:t> </a:t>
            </a:r>
            <a:r>
              <a:rPr lang="hr-HR" dirty="0" err="1" smtClean="0"/>
              <a:t>saver</a:t>
            </a:r>
            <a:r>
              <a:rPr lang="hr-HR" dirty="0" smtClean="0"/>
              <a:t>), odabrati </a:t>
            </a:r>
            <a:r>
              <a:rPr lang="hr-HR" dirty="0" err="1" smtClean="0"/>
              <a:t>programčić</a:t>
            </a:r>
            <a:r>
              <a:rPr lang="hr-HR" dirty="0" smtClean="0"/>
              <a:t> radne površine (sat, vrijeme) i drugo.</a:t>
            </a:r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024744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Upravljačka ploča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8" t="44547" r="28392" b="43673"/>
          <a:stretch/>
        </p:blipFill>
        <p:spPr bwMode="auto">
          <a:xfrm>
            <a:off x="282388" y="3352800"/>
            <a:ext cx="3061703" cy="11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10567" r="16912" b="13194"/>
          <a:stretch/>
        </p:blipFill>
        <p:spPr bwMode="auto">
          <a:xfrm>
            <a:off x="3810000" y="2819400"/>
            <a:ext cx="5133471" cy="39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5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radna površina</a:t>
            </a:r>
            <a:endParaRPr lang="hr-HR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lphaLcParenR"/>
            </a:pPr>
            <a:r>
              <a:rPr lang="hr-HR" dirty="0" smtClean="0"/>
              <a:t>Radna površina</a:t>
            </a:r>
          </a:p>
          <a:p>
            <a:pPr marL="502920" indent="-457200">
              <a:buFont typeface="+mj-lt"/>
              <a:buAutoNum type="alphaLcParenR"/>
            </a:pPr>
            <a:r>
              <a:rPr lang="hr-HR" dirty="0" smtClean="0"/>
              <a:t>gumb </a:t>
            </a:r>
            <a:r>
              <a:rPr lang="hr-HR" dirty="0" smtClean="0"/>
              <a:t>start i alatna traka za brzo pokretanje </a:t>
            </a:r>
            <a:endParaRPr lang="hr-HR" dirty="0"/>
          </a:p>
          <a:p>
            <a:pPr marL="502920" indent="-457200">
              <a:buFont typeface="+mj-lt"/>
              <a:buAutoNum type="alphaLcParenR"/>
            </a:pPr>
            <a:r>
              <a:rPr lang="hr-HR" dirty="0" smtClean="0"/>
              <a:t>Programska traka</a:t>
            </a:r>
          </a:p>
          <a:p>
            <a:pPr marL="502920" indent="-457200">
              <a:buFont typeface="+mj-lt"/>
              <a:buAutoNum type="alphaLcParenR"/>
            </a:pPr>
            <a:r>
              <a:rPr lang="hr-HR" dirty="0" smtClean="0"/>
              <a:t>Ikone</a:t>
            </a:r>
            <a:endParaRPr lang="hr-HR" dirty="0"/>
          </a:p>
          <a:p>
            <a:pPr marL="502920" indent="-457200">
              <a:buFont typeface="+mj-lt"/>
              <a:buAutoNum type="alphaLcParenR"/>
            </a:pPr>
            <a:r>
              <a:rPr lang="hr-HR" dirty="0" smtClean="0"/>
              <a:t>Bočna </a:t>
            </a:r>
            <a:r>
              <a:rPr lang="hr-HR" dirty="0" smtClean="0"/>
              <a:t>traka 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smtClean="0"/>
              <a:t>područje </a:t>
            </a:r>
            <a:r>
              <a:rPr lang="hr-HR" dirty="0" smtClean="0"/>
              <a:t>obavijesti 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/>
              <a:t>a</a:t>
            </a:r>
            <a:r>
              <a:rPr lang="hr-HR" dirty="0" smtClean="0"/>
              <a:t>latna </a:t>
            </a:r>
            <a:r>
              <a:rPr lang="hr-HR" dirty="0" smtClean="0"/>
              <a:t>traka za brzo pokretanje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Osnovni dijelovi radne površine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68" y="1752600"/>
            <a:ext cx="8364632" cy="3508977"/>
          </a:xfrm>
        </p:spPr>
        <p:txBody>
          <a:bodyPr/>
          <a:lstStyle/>
          <a:p>
            <a:r>
              <a:rPr lang="hr-HR" dirty="0" smtClean="0"/>
              <a:t>Izbornik </a:t>
            </a:r>
            <a:r>
              <a:rPr lang="hr-HR" b="1" dirty="0" smtClean="0"/>
              <a:t>Start</a:t>
            </a:r>
            <a:r>
              <a:rPr lang="hr-HR" dirty="0" smtClean="0"/>
              <a:t> je ulaz do svih </a:t>
            </a:r>
            <a:r>
              <a:rPr lang="hr-HR" dirty="0" smtClean="0"/>
              <a:t>programa, </a:t>
            </a:r>
            <a:r>
              <a:rPr lang="hr-HR" dirty="0" smtClean="0"/>
              <a:t>mapa i postavki na  računalu </a:t>
            </a:r>
          </a:p>
          <a:p>
            <a:r>
              <a:rPr lang="hr-HR" dirty="0" smtClean="0"/>
              <a:t>Da bi otvorili Start morate kliknuti na         , ili kliknuti na tipku Start na tipkovnici 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28" y="228600"/>
            <a:ext cx="7024744" cy="1143000"/>
          </a:xfrm>
        </p:spPr>
        <p:txBody>
          <a:bodyPr/>
          <a:lstStyle/>
          <a:p>
            <a:pPr algn="l"/>
            <a:r>
              <a:rPr lang="hr-HR" dirty="0" smtClean="0"/>
              <a:t>Start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86000"/>
            <a:ext cx="635370" cy="63537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51" r="67732" b="-145"/>
          <a:stretch/>
        </p:blipFill>
        <p:spPr bwMode="auto">
          <a:xfrm>
            <a:off x="4511584" y="3200400"/>
            <a:ext cx="2254431" cy="303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cxnSp>
        <p:nvCxnSpPr>
          <p:cNvPr id="7" name="Ravni poveznik sa strelicom 6"/>
          <p:cNvCxnSpPr/>
          <p:nvPr/>
        </p:nvCxnSpPr>
        <p:spPr>
          <a:xfrm>
            <a:off x="3276600" y="5410200"/>
            <a:ext cx="1234984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8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podnožj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 s datotekama i mapama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32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Hardware</a:t>
            </a:r>
            <a:r>
              <a:rPr lang="hr-HR" dirty="0" smtClean="0"/>
              <a:t> su </a:t>
            </a:r>
            <a:r>
              <a:rPr lang="hr-HR" dirty="0"/>
              <a:t>fizičke komponente računala kao što su matična ploča, procesor, tvrdi disk...</a:t>
            </a:r>
          </a:p>
          <a:p>
            <a:r>
              <a:rPr lang="hr-HR" dirty="0" err="1" smtClean="0"/>
              <a:t>Software</a:t>
            </a:r>
            <a:r>
              <a:rPr lang="hr-HR" dirty="0" smtClean="0"/>
              <a:t> je programski dio računala koji se sastoji od niza </a:t>
            </a:r>
            <a:r>
              <a:rPr lang="hr-HR" dirty="0" smtClean="0"/>
              <a:t>naredbi. </a:t>
            </a:r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err="1" smtClean="0"/>
              <a:t>Software</a:t>
            </a:r>
            <a:r>
              <a:rPr lang="hr-HR" sz="3200" dirty="0" smtClean="0"/>
              <a:t> i </a:t>
            </a:r>
            <a:r>
              <a:rPr lang="hr-HR" sz="3200" dirty="0" err="1" smtClean="0"/>
              <a:t>hardware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4"/>
          <a:stretch/>
        </p:blipFill>
        <p:spPr>
          <a:xfrm>
            <a:off x="1343297" y="3048000"/>
            <a:ext cx="6400800" cy="3587931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7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Datoteka je stavka koja sadrži podatke — na primjer, tekst, slike ili glazbu. </a:t>
            </a:r>
            <a:endParaRPr lang="hr-HR" dirty="0" smtClean="0"/>
          </a:p>
          <a:p>
            <a:r>
              <a:rPr lang="hr-HR" dirty="0" smtClean="0"/>
              <a:t>Datoteke </a:t>
            </a:r>
            <a:r>
              <a:rPr lang="hr-HR" dirty="0"/>
              <a:t>se na računalu predstavljaju ikonama, pa je već i samim pogledom na ikonu lako prepoznati koje je datoteka vrste. Neke uobičajene ikone: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 s datotekama i mapama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733800"/>
            <a:ext cx="3657600" cy="233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Sve </a:t>
            </a:r>
            <a:r>
              <a:rPr lang="hr-HR" dirty="0" smtClean="0"/>
              <a:t>datoteka imaju svoj </a:t>
            </a:r>
            <a:r>
              <a:rPr lang="hr-HR" dirty="0" smtClean="0"/>
              <a:t>nastavak, ovisno u kojem programu su izrađene pa ih prema tome možemo i prepoznati:</a:t>
            </a:r>
            <a:endParaRPr lang="hr-HR" dirty="0" smtClean="0"/>
          </a:p>
          <a:p>
            <a:pPr marL="525780" indent="-457200">
              <a:buAutoNum type="alphaLcParenR"/>
            </a:pPr>
            <a:r>
              <a:rPr lang="hr-HR" dirty="0" smtClean="0"/>
              <a:t>MS Word - .doc</a:t>
            </a:r>
          </a:p>
          <a:p>
            <a:pPr marL="525780" indent="-457200">
              <a:buAutoNum type="alphaLcParenR"/>
            </a:pPr>
            <a:r>
              <a:rPr lang="hr-HR" dirty="0" smtClean="0"/>
              <a:t>MS PowerPoint - .ppt</a:t>
            </a:r>
          </a:p>
          <a:p>
            <a:pPr marL="525780" indent="-457200">
              <a:buAutoNum type="alphaLcParenR"/>
            </a:pPr>
            <a:r>
              <a:rPr lang="hr-HR" dirty="0" smtClean="0"/>
              <a:t>Programi - .exe</a:t>
            </a:r>
          </a:p>
          <a:p>
            <a:pPr marL="525780" indent="-457200">
              <a:buAutoNum type="alphaLcParenR"/>
            </a:pPr>
            <a:r>
              <a:rPr lang="hr-HR" dirty="0" smtClean="0"/>
              <a:t>Slike - .jpg, .png, .gif, </a:t>
            </a:r>
            <a:r>
              <a:rPr lang="hr-HR" dirty="0" smtClean="0"/>
              <a:t>.</a:t>
            </a:r>
            <a:r>
              <a:rPr lang="hr-HR" dirty="0" err="1" smtClean="0"/>
              <a:t>jpeg</a:t>
            </a:r>
            <a:r>
              <a:rPr lang="hr-HR" dirty="0" smtClean="0"/>
              <a:t> </a:t>
            </a:r>
            <a:r>
              <a:rPr lang="hr-HR" dirty="0" smtClean="0"/>
              <a:t>i druge</a:t>
            </a:r>
          </a:p>
          <a:p>
            <a:pPr marL="525780" indent="-457200">
              <a:buAutoNum type="alphaLcParenR"/>
            </a:pPr>
            <a:r>
              <a:rPr lang="hr-HR" dirty="0" smtClean="0"/>
              <a:t>Zvučne datoteke - .wav, .</a:t>
            </a:r>
            <a:r>
              <a:rPr lang="hr-HR" dirty="0" smtClean="0"/>
              <a:t>mp3</a:t>
            </a:r>
            <a:r>
              <a:rPr lang="hr-HR" dirty="0"/>
              <a:t>.</a:t>
            </a:r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Identifikacija datoteka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3" t="74687" r="70749" b="18522"/>
          <a:stretch/>
        </p:blipFill>
        <p:spPr bwMode="auto">
          <a:xfrm>
            <a:off x="5943600" y="3657600"/>
            <a:ext cx="266017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8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Mapa je spremnik u koji možete pohranjivati datoteke. Da na radnom stolu imate tisuće dokumenata, bilo bi gotovo nemoguće pronaći određeni dokument kada ga zatrebate. Zbog toga dokumente često pohranjujemo u registratore i ormariće za spise. Funkcija mapa na računalu potpuno je ista. Neke uobičajene ikone mapa:</a:t>
            </a:r>
          </a:p>
          <a:p>
            <a:endParaRPr lang="hr-HR" dirty="0">
              <a:latin typeface="Franklin Gothic Book" pitchFamily="34" charset="0"/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 s datotekama i mapama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84" y="4114800"/>
            <a:ext cx="36068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Mape se kreiraju Desnim klikom na </a:t>
            </a:r>
            <a:r>
              <a:rPr lang="hr-HR" dirty="0" smtClean="0"/>
              <a:t>željeno mjesto (radna površina, moji dokumenti i sl.) </a:t>
            </a:r>
            <a:r>
              <a:rPr lang="hr-HR" dirty="0" smtClean="0"/>
              <a:t>-&gt; Novo </a:t>
            </a:r>
            <a:r>
              <a:rPr lang="hr-HR" dirty="0" smtClean="0"/>
              <a:t>-&gt; </a:t>
            </a:r>
            <a:r>
              <a:rPr lang="hr-HR" dirty="0" smtClean="0"/>
              <a:t>Mapa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Kreiranje mapa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8" t="36179" r="19721" b="17000"/>
          <a:stretch/>
        </p:blipFill>
        <p:spPr bwMode="auto">
          <a:xfrm>
            <a:off x="2373573" y="2590800"/>
            <a:ext cx="5079241" cy="356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1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48200" y="1719071"/>
            <a:ext cx="4140692" cy="4407408"/>
          </a:xfrm>
        </p:spPr>
        <p:txBody>
          <a:bodyPr/>
          <a:lstStyle/>
          <a:p>
            <a:r>
              <a:rPr lang="hr-HR" dirty="0"/>
              <a:t>Da biste otvorili biblioteku dokumenata, slika ili glazbe, kliknite gumb Start, a zatim kliknite Dokumenti, Slike odnosno Glazba.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Pronalaženje datoteka na računalu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6" r="67621"/>
          <a:stretch/>
        </p:blipFill>
        <p:spPr bwMode="auto">
          <a:xfrm>
            <a:off x="685800" y="1881202"/>
            <a:ext cx="3429000" cy="497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jeni pravokutnik 4"/>
          <p:cNvSpPr/>
          <p:nvPr/>
        </p:nvSpPr>
        <p:spPr>
          <a:xfrm>
            <a:off x="2819400" y="2895600"/>
            <a:ext cx="1066800" cy="9144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02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80999" y="1719071"/>
            <a:ext cx="3581401" cy="4407408"/>
          </a:xfrm>
        </p:spPr>
        <p:txBody>
          <a:bodyPr/>
          <a:lstStyle/>
          <a:p>
            <a:r>
              <a:rPr lang="hr-HR" b="1" dirty="0"/>
              <a:t>Dijelovi prozora</a:t>
            </a:r>
          </a:p>
          <a:p>
            <a:r>
              <a:rPr lang="hr-HR" dirty="0"/>
              <a:t>Kad otvorite mapu ili biblioteku, vidite ih u obliku prozora. Različiti dijelovi ovog prozora osmišljeni su da vam olakšaju kretanje sustavom Windows te rad s datotekama, mapama i bibliotekama. Primjer prozora i njegovih dijelova: </a:t>
            </a:r>
          </a:p>
          <a:p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Dijelovi prozora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74721"/>
            <a:ext cx="4191000" cy="51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80999" y="1719071"/>
            <a:ext cx="6553201" cy="440740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Kada otvorite mapu ili biblioteku, možete promijeniti način na koji datoteke u prozoru izgledaju. Možda biste, na primjer, željeli veće (ili manje) ikone ili prikaz koji omogućuje uvid u različite vrste informacija o svakoj datoteci. Te promjene napravite pomoću gumba Prikazi na alatnoj traci.</a:t>
            </a:r>
          </a:p>
          <a:p>
            <a:r>
              <a:rPr lang="hr-HR" dirty="0"/>
              <a:t>Svaki put kada kliknete lijevu stranu gumba Prikazi, primijenit će se redom jedan od pet različitih prikaza datoteka i mapa: prikaz Velike ikone, prikaz Popis, prikaz Detalji, u kojem je prikazano nekoliko stupaca podataka o datoteci, prikaz manjih ikona, nazvan Pločice, te prikaz Sadržaj, u kojem je prikazan dio sadržaja datoteke.</a:t>
            </a:r>
          </a:p>
          <a:p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Prikaz i raspoređivanje datoteka i mapa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8" t="4760" r="3916" b="9131"/>
          <a:stretch/>
        </p:blipFill>
        <p:spPr>
          <a:xfrm>
            <a:off x="6844352" y="3352800"/>
            <a:ext cx="2224586" cy="335734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1" b="78030"/>
          <a:stretch/>
        </p:blipFill>
        <p:spPr bwMode="auto">
          <a:xfrm>
            <a:off x="7278806" y="1650241"/>
            <a:ext cx="1355678" cy="167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avni poveznik sa strelicom 6"/>
          <p:cNvCxnSpPr/>
          <p:nvPr/>
        </p:nvCxnSpPr>
        <p:spPr>
          <a:xfrm flipV="1">
            <a:off x="6629400" y="2819400"/>
            <a:ext cx="649406" cy="5049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9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datoteku </a:t>
            </a:r>
            <a:r>
              <a:rPr lang="hr-HR" dirty="0" smtClean="0"/>
              <a:t>označimo </a:t>
            </a:r>
            <a:r>
              <a:rPr lang="hr-HR" dirty="0" smtClean="0"/>
              <a:t>lijevim klikom </a:t>
            </a:r>
            <a:r>
              <a:rPr lang="hr-HR" dirty="0" smtClean="0"/>
              <a:t>na nju</a:t>
            </a:r>
          </a:p>
          <a:p>
            <a:r>
              <a:rPr lang="hr-HR" dirty="0" smtClean="0"/>
              <a:t>Kad označimo </a:t>
            </a:r>
            <a:r>
              <a:rPr lang="hr-HR" dirty="0" smtClean="0"/>
              <a:t>datoteku, </a:t>
            </a:r>
            <a:r>
              <a:rPr lang="hr-HR" i="1" dirty="0" smtClean="0"/>
              <a:t>drag </a:t>
            </a:r>
            <a:r>
              <a:rPr lang="hr-HR" i="1" dirty="0" err="1" smtClean="0"/>
              <a:t>and</a:t>
            </a:r>
            <a:r>
              <a:rPr lang="hr-HR" i="1" dirty="0" smtClean="0"/>
              <a:t> </a:t>
            </a:r>
            <a:r>
              <a:rPr lang="hr-HR" i="1" dirty="0" smtClean="0"/>
              <a:t>drop (povuci i ispusti)</a:t>
            </a:r>
            <a:r>
              <a:rPr lang="hr-HR" dirty="0" smtClean="0"/>
              <a:t> </a:t>
            </a:r>
            <a:r>
              <a:rPr lang="hr-HR" dirty="0" smtClean="0"/>
              <a:t>metodom ju možemo pomaknuti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Označavanje </a:t>
            </a:r>
            <a:r>
              <a:rPr lang="hr-HR" dirty="0" smtClean="0"/>
              <a:t>i kopiranje datoteka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95600"/>
            <a:ext cx="5486400" cy="3363433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48237"/>
            <a:ext cx="7191375" cy="4042105"/>
          </a:xfr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Kopiranje i premještanje datoteka</a:t>
            </a:r>
          </a:p>
        </p:txBody>
      </p:sp>
    </p:spTree>
    <p:extLst>
      <p:ext uri="{BB962C8B-B14F-4D97-AF65-F5344CB8AC3E}">
        <p14:creationId xmlns:p14="http://schemas.microsoft.com/office/powerpoint/2010/main" val="5435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Datoteke koje često premještate  </a:t>
            </a:r>
            <a:r>
              <a:rPr lang="hr-HR" dirty="0" smtClean="0"/>
              <a:t>na uređaje za pohranu </a:t>
            </a:r>
            <a:r>
              <a:rPr lang="hr-HR" dirty="0" smtClean="0"/>
              <a:t>podataka mogu se oštetiti </a:t>
            </a:r>
            <a:r>
              <a:rPr lang="hr-HR" dirty="0" smtClean="0"/>
              <a:t>pri </a:t>
            </a:r>
            <a:r>
              <a:rPr lang="hr-HR" dirty="0" smtClean="0"/>
              <a:t>prijenosu, z</a:t>
            </a:r>
            <a:r>
              <a:rPr lang="hr-HR" dirty="0" smtClean="0"/>
              <a:t>bog toga je </a:t>
            </a:r>
            <a:r>
              <a:rPr lang="hr-HR" dirty="0" smtClean="0"/>
              <a:t>dobro </a:t>
            </a:r>
            <a:r>
              <a:rPr lang="hr-HR" dirty="0" smtClean="0"/>
              <a:t>napraviti kopiju (još na nekom mjestu sačuvati podatke – USB, CD, DVD</a:t>
            </a:r>
            <a:r>
              <a:rPr lang="hr-HR" dirty="0" smtClean="0"/>
              <a:t>).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„backup” podataka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Operacijski sustav upravlja radom računala, nadzire njegov rad i korisniku omogućuju rad s računalom.</a:t>
            </a:r>
            <a:endParaRPr lang="hr-HR" dirty="0" smtClean="0"/>
          </a:p>
          <a:p>
            <a:r>
              <a:rPr lang="hr-HR" dirty="0" smtClean="0"/>
              <a:t>Osnova na kojoj se temelji rad računala.</a:t>
            </a:r>
          </a:p>
          <a:p>
            <a:r>
              <a:rPr lang="hr-HR" dirty="0" smtClean="0"/>
              <a:t>Najpoznatiji operativni sustavi:</a:t>
            </a:r>
            <a:endParaRPr lang="hr-HR" dirty="0"/>
          </a:p>
          <a:p>
            <a:pPr marL="525780" indent="-457200">
              <a:buAutoNum type="alphaLcParenR"/>
            </a:pPr>
            <a:r>
              <a:rPr lang="hr-HR" dirty="0" smtClean="0"/>
              <a:t>Microsoft Windows </a:t>
            </a:r>
          </a:p>
          <a:p>
            <a:pPr marL="525780" indent="-457200">
              <a:buAutoNum type="alphaLcParenR"/>
            </a:pPr>
            <a:r>
              <a:rPr lang="hr-HR" dirty="0" smtClean="0"/>
              <a:t>Linux</a:t>
            </a:r>
          </a:p>
          <a:p>
            <a:pPr marL="525780" indent="-457200">
              <a:buAutoNum type="alphaLcParenR"/>
            </a:pPr>
            <a:r>
              <a:rPr lang="hr-HR" dirty="0" smtClean="0"/>
              <a:t>Mac 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Operativni ili operacijski </a:t>
            </a:r>
            <a:r>
              <a:rPr lang="hr-HR" dirty="0" smtClean="0"/>
              <a:t>sustav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pic>
        <p:nvPicPr>
          <p:cNvPr id="6" name="Picture 3" descr="operacijskisustav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200400"/>
            <a:ext cx="4020075" cy="2971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4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Mapu možemo preimenovati Desnim klikom na mapu -&gt; </a:t>
            </a:r>
            <a:r>
              <a:rPr lang="hr-HR" dirty="0" smtClean="0"/>
              <a:t>preimenuj </a:t>
            </a:r>
            <a:r>
              <a:rPr lang="hr-HR" dirty="0" smtClean="0"/>
              <a:t>-&gt; Postaviti željeno ime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Preimenovanje mapa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29553" r="22715" b="5403"/>
          <a:stretch/>
        </p:blipFill>
        <p:spPr bwMode="auto">
          <a:xfrm>
            <a:off x="2895600" y="2743200"/>
            <a:ext cx="4423012" cy="388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avni poveznik sa strelicom 6"/>
          <p:cNvCxnSpPr/>
          <p:nvPr/>
        </p:nvCxnSpPr>
        <p:spPr>
          <a:xfrm>
            <a:off x="2209800" y="5334000"/>
            <a:ext cx="1219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Mape i datoteke kopiramo tako da kliknemo Desni klik na željenu datoteku -&gt; </a:t>
            </a:r>
            <a:r>
              <a:rPr lang="hr-HR" dirty="0" smtClean="0"/>
              <a:t>Kopiraj</a:t>
            </a:r>
            <a:r>
              <a:rPr lang="hr-HR" sz="2000" dirty="0" smtClean="0"/>
              <a:t> </a:t>
            </a:r>
            <a:r>
              <a:rPr lang="hr-HR" sz="2000" dirty="0" smtClean="0"/>
              <a:t>-&gt; Stavimo kursor miša na željeno odredište -&gt; Desni klik -&gt; </a:t>
            </a:r>
            <a:r>
              <a:rPr lang="hr-HR" dirty="0" smtClean="0"/>
              <a:t>Zalijepi</a:t>
            </a:r>
            <a:endParaRPr lang="hr-H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Kopiranje mapa i datoteka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0" t="29910" r="21837" b="5074"/>
          <a:stretch/>
        </p:blipFill>
        <p:spPr bwMode="auto">
          <a:xfrm>
            <a:off x="2667000" y="2709736"/>
            <a:ext cx="4584511" cy="391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avni poveznik sa strelicom 6"/>
          <p:cNvCxnSpPr/>
          <p:nvPr/>
        </p:nvCxnSpPr>
        <p:spPr>
          <a:xfrm>
            <a:off x="2286000" y="51054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8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Datoteke brišemo tako da kliknemo: Desni klik na ikonu -&gt; </a:t>
            </a:r>
            <a:r>
              <a:rPr lang="hr-HR" dirty="0" smtClean="0"/>
              <a:t>Izbriši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Brisanje datoteka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0" t="29910" r="21837" b="5074"/>
          <a:stretch/>
        </p:blipFill>
        <p:spPr bwMode="auto">
          <a:xfrm>
            <a:off x="2514600" y="2514600"/>
            <a:ext cx="4584511" cy="391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avni poveznik sa strelicom 6"/>
          <p:cNvCxnSpPr/>
          <p:nvPr/>
        </p:nvCxnSpPr>
        <p:spPr>
          <a:xfrm>
            <a:off x="1752600" y="5181600"/>
            <a:ext cx="1295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5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Kad otvorimo koš za smeće, kliknemo Desni klik na ikonu koju želimo vratiti -&gt; </a:t>
            </a:r>
            <a:r>
              <a:rPr lang="hr-HR" dirty="0" smtClean="0"/>
              <a:t>Vrati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Vraćanje datoteka iz koša za smeće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t="19522" r="17593" b="11881"/>
          <a:stretch/>
        </p:blipFill>
        <p:spPr bwMode="auto">
          <a:xfrm>
            <a:off x="2286000" y="2667000"/>
            <a:ext cx="5416055" cy="370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Koš za smeće praznimo tako da na ikonu Koša za smeće kliknemo Desni klik -&gt; </a:t>
            </a:r>
            <a:r>
              <a:rPr lang="hr-HR" dirty="0" smtClean="0"/>
              <a:t>Isprazni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Pražnjenje koša za smeće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1" t="68955" b="8283"/>
          <a:stretch/>
        </p:blipFill>
        <p:spPr bwMode="auto">
          <a:xfrm>
            <a:off x="3581400" y="3124200"/>
            <a:ext cx="2982036" cy="270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5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podnožj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381000" y="1066800"/>
            <a:ext cx="6324600" cy="4114800"/>
          </a:xfrm>
        </p:spPr>
        <p:txBody>
          <a:bodyPr/>
          <a:lstStyle/>
          <a:p>
            <a:r>
              <a:rPr lang="hr-HR" dirty="0" smtClean="0"/>
              <a:t>Sada pokušajte sami stvoriti, premjestiti, izbrisati vlastite datoteke i mape na računalu!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91000"/>
            <a:ext cx="3084022" cy="189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7575934" cy="4732045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windows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734298" cy="4833937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 x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506633" cy="4879975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linux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Prvi koraci u radu s računalom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Računalo se uključuje pritiskom na tipku za uključivanje na kućištu</a:t>
            </a:r>
          </a:p>
          <a:p>
            <a:r>
              <a:rPr lang="hr-HR" dirty="0" smtClean="0"/>
              <a:t>Ukoliko nemate instaliran operativni sustav, računalo se ne može </a:t>
            </a:r>
            <a:r>
              <a:rPr lang="hr-HR" dirty="0" smtClean="0"/>
              <a:t>pokrenuti </a:t>
            </a:r>
            <a:endParaRPr lang="hr-HR" dirty="0" smtClean="0"/>
          </a:p>
          <a:p>
            <a:r>
              <a:rPr lang="hr-HR" dirty="0" smtClean="0"/>
              <a:t>Računalo se također ne može pokrenuti ukoliko nemate tipkovnicu priključenu na računalo</a:t>
            </a:r>
          </a:p>
          <a:p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Uključivanje računala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7" t="28229" r="34122" b="33818"/>
          <a:stretch/>
        </p:blipFill>
        <p:spPr>
          <a:xfrm>
            <a:off x="6324600" y="3733800"/>
            <a:ext cx="2246811" cy="2129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63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Klikom na Start -&gt; Isključi </a:t>
            </a:r>
            <a:r>
              <a:rPr lang="hr-HR" dirty="0" smtClean="0"/>
              <a:t>računalo</a:t>
            </a:r>
            <a:endParaRPr lang="hr-HR" dirty="0"/>
          </a:p>
          <a:p>
            <a:pPr marL="68580" indent="0">
              <a:buNone/>
            </a:pP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Ispravno gašenje računala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Korištenje računala i upravljanje datotekama</a:t>
            </a:r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1" r="57472"/>
          <a:stretch/>
        </p:blipFill>
        <p:spPr bwMode="auto">
          <a:xfrm>
            <a:off x="838200" y="2514600"/>
            <a:ext cx="7716857" cy="274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ipsa 5"/>
          <p:cNvSpPr/>
          <p:nvPr/>
        </p:nvSpPr>
        <p:spPr>
          <a:xfrm>
            <a:off x="4419600" y="3581400"/>
            <a:ext cx="1981200" cy="12163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59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šetka">
  <a:themeElements>
    <a:clrScheme name="Medij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Rešet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eše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319</TotalTime>
  <Words>1131</Words>
  <Application>Microsoft Office PowerPoint</Application>
  <PresentationFormat>Prikaz na zaslonu (4:3)</PresentationFormat>
  <Paragraphs>123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36" baseType="lpstr">
      <vt:lpstr>Rešetka</vt:lpstr>
      <vt:lpstr>Korištenje računala i upravljanje datotekama</vt:lpstr>
      <vt:lpstr>Software i hardware</vt:lpstr>
      <vt:lpstr>Operativni ili operacijski sustav</vt:lpstr>
      <vt:lpstr>windows</vt:lpstr>
      <vt:lpstr>Os x</vt:lpstr>
      <vt:lpstr>linux</vt:lpstr>
      <vt:lpstr>Prvi koraci u radu s računalom</vt:lpstr>
      <vt:lpstr>Uključivanje računala</vt:lpstr>
      <vt:lpstr>Ispravno gašenje računala</vt:lpstr>
      <vt:lpstr>Restartiranje računala</vt:lpstr>
      <vt:lpstr>Rad s mišem</vt:lpstr>
      <vt:lpstr>Rad s tipkovnicom</vt:lpstr>
      <vt:lpstr>Upravljačka ploča</vt:lpstr>
      <vt:lpstr>Upravljačka ploča</vt:lpstr>
      <vt:lpstr>radna površina</vt:lpstr>
      <vt:lpstr>PowerPointova prezentacija</vt:lpstr>
      <vt:lpstr>Osnovni dijelovi radne površine</vt:lpstr>
      <vt:lpstr>Start </vt:lpstr>
      <vt:lpstr>Rad s datotekama i mapama</vt:lpstr>
      <vt:lpstr>Rad s datotekama i mapama</vt:lpstr>
      <vt:lpstr>Identifikacija datoteka </vt:lpstr>
      <vt:lpstr>Rad s datotekama i mapama</vt:lpstr>
      <vt:lpstr>Kreiranje mapa</vt:lpstr>
      <vt:lpstr>Pronalaženje datoteka na računalu</vt:lpstr>
      <vt:lpstr>Dijelovi prozora</vt:lpstr>
      <vt:lpstr>Prikaz i raspoređivanje datoteka i mapa</vt:lpstr>
      <vt:lpstr>Označavanje i kopiranje datoteka</vt:lpstr>
      <vt:lpstr>Kopiranje i premještanje datoteka</vt:lpstr>
      <vt:lpstr>„backup” podataka</vt:lpstr>
      <vt:lpstr>Preimenovanje mapa</vt:lpstr>
      <vt:lpstr>Kopiranje mapa i datoteka </vt:lpstr>
      <vt:lpstr>Brisanje datoteka</vt:lpstr>
      <vt:lpstr>Vraćanje datoteka iz koša za smeće</vt:lpstr>
      <vt:lpstr>Pražnjenje koša za smeće</vt:lpstr>
      <vt:lpstr>Sada pokušajte sami stvoriti, premjestiti, izbrisati vlastite datoteke i mape na računalu!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rukovati računalom</dc:title>
  <dc:creator>warp</dc:creator>
  <cp:lastModifiedBy>Blazenka</cp:lastModifiedBy>
  <cp:revision>40</cp:revision>
  <dcterms:created xsi:type="dcterms:W3CDTF">2006-08-16T00:00:00Z</dcterms:created>
  <dcterms:modified xsi:type="dcterms:W3CDTF">2013-01-14T18:55:22Z</dcterms:modified>
</cp:coreProperties>
</file>