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7" r:id="rId17"/>
    <p:sldId id="271" r:id="rId18"/>
    <p:sldId id="278" r:id="rId19"/>
    <p:sldId id="272" r:id="rId20"/>
    <p:sldId id="273" r:id="rId21"/>
    <p:sldId id="274" r:id="rId22"/>
    <p:sldId id="276" r:id="rId23"/>
    <p:sldId id="275" r:id="rId24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1264" autoAdjust="0"/>
  </p:normalViewPr>
  <p:slideViewPr>
    <p:cSldViewPr>
      <p:cViewPr varScale="1">
        <p:scale>
          <a:sx n="106" d="100"/>
          <a:sy n="106" d="100"/>
        </p:scale>
        <p:origin x="-11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r-HR"/>
  <c:chart>
    <c:title>
      <c:layout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sr-Latn-CS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Spol</c:v>
                </c:pt>
              </c:strCache>
            </c:strRef>
          </c:tx>
          <c:cat>
            <c:strRef>
              <c:f>List1!$A$2:$A$3</c:f>
              <c:strCache>
                <c:ptCount val="2"/>
                <c:pt idx="0">
                  <c:v>Muški</c:v>
                </c:pt>
                <c:pt idx="1">
                  <c:v>Ženski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47</c:v>
                </c:pt>
                <c:pt idx="1">
                  <c:v>62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sr-Latn-CS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sr-Latn-CS"/>
          </a:p>
        </c:txPr>
      </c:legendEntry>
      <c:layout/>
    </c:legend>
    <c:plotVisOnly val="1"/>
  </c:chart>
  <c:txPr>
    <a:bodyPr/>
    <a:lstStyle/>
    <a:p>
      <a:pPr>
        <a:defRPr sz="1800"/>
      </a:pPr>
      <a:endParaRPr lang="sr-Latn-C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r-HR"/>
  <c:chart>
    <c:title>
      <c:layout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sr-Latn-CS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Godina starosti</c:v>
                </c:pt>
              </c:strCache>
            </c:strRef>
          </c:tx>
          <c:cat>
            <c:strRef>
              <c:f>List1!$A$2:$A$5</c:f>
              <c:strCache>
                <c:ptCount val="4"/>
                <c:pt idx="0">
                  <c:v>10 - 15 god</c:v>
                </c:pt>
                <c:pt idx="1">
                  <c:v>16 - 20 god</c:v>
                </c:pt>
                <c:pt idx="2">
                  <c:v>21 - 29 god</c:v>
                </c:pt>
                <c:pt idx="3">
                  <c:v>30 i više god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26</c:v>
                </c:pt>
                <c:pt idx="1">
                  <c:v>22</c:v>
                </c:pt>
                <c:pt idx="2">
                  <c:v>10</c:v>
                </c:pt>
                <c:pt idx="3">
                  <c:v>69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sr-Latn-CS"/>
        </a:p>
      </c:txPr>
    </c:legend>
    <c:plotVisOnly val="1"/>
  </c:chart>
  <c:txPr>
    <a:bodyPr/>
    <a:lstStyle/>
    <a:p>
      <a:pPr>
        <a:defRPr sz="1800"/>
      </a:pPr>
      <a:endParaRPr lang="sr-Latn-C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r-HR"/>
  <c:chart>
    <c:view3D>
      <c:rotX val="30"/>
      <c:perspective val="30"/>
    </c:view3D>
    <c:plotArea>
      <c:layout/>
      <c:pie3DChart>
        <c:varyColors val="1"/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sr-Latn-C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r-HR"/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n-US" dirty="0" err="1">
                <a:solidFill>
                  <a:schemeClr val="bg1"/>
                </a:solidFill>
              </a:rPr>
              <a:t>Koliko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vremena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dnevno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provedete</a:t>
            </a:r>
            <a:r>
              <a:rPr lang="en-US" dirty="0">
                <a:solidFill>
                  <a:schemeClr val="bg1"/>
                </a:solidFill>
              </a:rPr>
              <a:t> u </a:t>
            </a:r>
            <a:r>
              <a:rPr lang="en-US" dirty="0" err="1" smtClean="0">
                <a:solidFill>
                  <a:schemeClr val="bg1"/>
                </a:solidFill>
              </a:rPr>
              <a:t>automobilu</a:t>
            </a:r>
            <a:r>
              <a:rPr lang="hr-HR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Koliko vremena dnevno provedete u automobilu</c:v>
                </c:pt>
              </c:strCache>
            </c:strRef>
          </c:tx>
          <c:cat>
            <c:strRef>
              <c:f>List1!$A$2:$A$5</c:f>
              <c:strCache>
                <c:ptCount val="4"/>
                <c:pt idx="0">
                  <c:v>10 min i manje</c:v>
                </c:pt>
                <c:pt idx="1">
                  <c:v>30 min</c:v>
                </c:pt>
                <c:pt idx="2">
                  <c:v>1h i više</c:v>
                </c:pt>
                <c:pt idx="3">
                  <c:v>Ništa od navedenog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22</c:v>
                </c:pt>
                <c:pt idx="1">
                  <c:v>36</c:v>
                </c:pt>
                <c:pt idx="2">
                  <c:v>30</c:v>
                </c:pt>
                <c:pt idx="3">
                  <c:v>17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8581322265460964"/>
          <c:y val="0.39292213459471503"/>
          <c:w val="0.27943150915864856"/>
          <c:h val="0.43763257292590574"/>
        </c:manualLayout>
      </c:layout>
      <c:txPr>
        <a:bodyPr/>
        <a:lstStyle/>
        <a:p>
          <a:pPr>
            <a:defRPr sz="1200">
              <a:solidFill>
                <a:schemeClr val="bg1"/>
              </a:solidFill>
            </a:defRPr>
          </a:pPr>
          <a:endParaRPr lang="sr-Latn-CS"/>
        </a:p>
      </c:txPr>
    </c:legend>
    <c:plotVisOnly val="1"/>
  </c:chart>
  <c:txPr>
    <a:bodyPr/>
    <a:lstStyle/>
    <a:p>
      <a:pPr>
        <a:defRPr sz="1800"/>
      </a:pPr>
      <a:endParaRPr lang="sr-Latn-C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r-HR"/>
  <c:chart>
    <c:title>
      <c:tx>
        <c:rich>
          <a:bodyPr/>
          <a:lstStyle/>
          <a:p>
            <a:pPr>
              <a:defRPr/>
            </a:pPr>
            <a:r>
              <a:rPr lang="en-US" dirty="0" err="1">
                <a:solidFill>
                  <a:schemeClr val="bg1"/>
                </a:solidFill>
              </a:rPr>
              <a:t>Koliko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vremena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dnevno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vozite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bicikl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rolate</a:t>
            </a:r>
            <a:r>
              <a:rPr lang="en-US" dirty="0">
                <a:solidFill>
                  <a:schemeClr val="bg1"/>
                </a:solidFill>
              </a:rPr>
              <a:t> se, </a:t>
            </a:r>
            <a:r>
              <a:rPr lang="en-US" dirty="0" err="1">
                <a:solidFill>
                  <a:schemeClr val="bg1"/>
                </a:solidFill>
              </a:rPr>
              <a:t>pješačite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slične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aktivnosti</a:t>
            </a:r>
            <a:r>
              <a:rPr lang="en-US" dirty="0">
                <a:solidFill>
                  <a:schemeClr val="bg1"/>
                </a:solidFill>
              </a:rPr>
              <a:t>) ?</a:t>
            </a: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Koliko vremena dnevno vozite bicikl, rolate se, pješačite (slične aktivnosti) ?</c:v>
                </c:pt>
              </c:strCache>
            </c:strRef>
          </c:tx>
          <c:cat>
            <c:strRef>
              <c:f>List1!$A$2:$A$5</c:f>
              <c:strCache>
                <c:ptCount val="4"/>
                <c:pt idx="0">
                  <c:v>10 min i manje</c:v>
                </c:pt>
                <c:pt idx="1">
                  <c:v>30 min</c:v>
                </c:pt>
                <c:pt idx="2">
                  <c:v>1h</c:v>
                </c:pt>
                <c:pt idx="3">
                  <c:v>Ništa od navedenog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20</c:v>
                </c:pt>
                <c:pt idx="1">
                  <c:v>40</c:v>
                </c:pt>
                <c:pt idx="2">
                  <c:v>38</c:v>
                </c:pt>
                <c:pt idx="3">
                  <c:v>11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sr-Latn-CS"/>
          </a:p>
        </c:txPr>
      </c:legendEntry>
      <c:legendEntry>
        <c:idx val="1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sr-Latn-CS"/>
          </a:p>
        </c:txPr>
      </c:legendEntry>
      <c:legendEntry>
        <c:idx val="2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sr-Latn-CS"/>
          </a:p>
        </c:txPr>
      </c:legendEntry>
      <c:legendEntry>
        <c:idx val="3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sr-Latn-CS"/>
          </a:p>
        </c:txPr>
      </c:legendEntry>
      <c:layout>
        <c:manualLayout>
          <c:xMode val="edge"/>
          <c:yMode val="edge"/>
          <c:x val="0.6765574968712279"/>
          <c:y val="0.35065062635473471"/>
          <c:w val="0.30581170726492918"/>
          <c:h val="0.53009752818928768"/>
        </c:manualLayout>
      </c:layout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sr-Latn-CS"/>
        </a:p>
      </c:txPr>
    </c:legend>
    <c:plotVisOnly val="1"/>
  </c:chart>
  <c:txPr>
    <a:bodyPr/>
    <a:lstStyle/>
    <a:p>
      <a:pPr>
        <a:defRPr sz="1800"/>
      </a:pPr>
      <a:endParaRPr lang="sr-Latn-C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r-HR"/>
  <c:chart>
    <c:title>
      <c:layout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sr-Latn-CS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Kada bi u Vašem mjestu postojala biciklističko-pješačka staza, biste li ju koristili?</c:v>
                </c:pt>
              </c:strCache>
            </c:strRef>
          </c:tx>
          <c:cat>
            <c:strRef>
              <c:f>List1!$A$2:$A$4</c:f>
              <c:strCache>
                <c:ptCount val="3"/>
                <c:pt idx="0">
                  <c:v>Da</c:v>
                </c:pt>
                <c:pt idx="1">
                  <c:v>Ne</c:v>
                </c:pt>
                <c:pt idx="2">
                  <c:v>Nisam siguran/na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87</c:v>
                </c:pt>
                <c:pt idx="1">
                  <c:v>7</c:v>
                </c:pt>
                <c:pt idx="2">
                  <c:v>15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73647124481207837"/>
          <c:y val="0.49868078769283541"/>
          <c:w val="0.23494009901804075"/>
          <c:h val="0.37994009530765893"/>
        </c:manualLayout>
      </c:layout>
      <c:txPr>
        <a:bodyPr/>
        <a:lstStyle/>
        <a:p>
          <a:pPr>
            <a:defRPr sz="1200">
              <a:solidFill>
                <a:schemeClr val="bg1"/>
              </a:solidFill>
            </a:defRPr>
          </a:pPr>
          <a:endParaRPr lang="sr-Latn-CS"/>
        </a:p>
      </c:txPr>
    </c:legend>
    <c:plotVisOnly val="1"/>
  </c:chart>
  <c:txPr>
    <a:bodyPr/>
    <a:lstStyle/>
    <a:p>
      <a:pPr>
        <a:defRPr sz="1800"/>
      </a:pPr>
      <a:endParaRPr lang="sr-Latn-C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r-HR"/>
  <c:chart>
    <c:title>
      <c:layout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sr-Latn-CS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Smatrate li da je zrak onečišćen ispušnim plinovima automobila i drugih motornih vozila?</c:v>
                </c:pt>
              </c:strCache>
            </c:strRef>
          </c:tx>
          <c:cat>
            <c:strRef>
              <c:f>List1!$A$2:$A$4</c:f>
              <c:strCache>
                <c:ptCount val="3"/>
                <c:pt idx="0">
                  <c:v>Da</c:v>
                </c:pt>
                <c:pt idx="1">
                  <c:v>Ne</c:v>
                </c:pt>
                <c:pt idx="2">
                  <c:v>Nisam siguran/na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95</c:v>
                </c:pt>
                <c:pt idx="1">
                  <c:v>9</c:v>
                </c:pt>
                <c:pt idx="2">
                  <c:v>5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71891797818867842"/>
          <c:y val="0.44964772123405056"/>
          <c:w val="0.2810820218113218"/>
          <c:h val="0.33802968694956453"/>
        </c:manualLayout>
      </c:layout>
      <c:txPr>
        <a:bodyPr/>
        <a:lstStyle/>
        <a:p>
          <a:pPr>
            <a:defRPr sz="1200">
              <a:solidFill>
                <a:schemeClr val="bg1"/>
              </a:solidFill>
            </a:defRPr>
          </a:pPr>
          <a:endParaRPr lang="sr-Latn-CS"/>
        </a:p>
      </c:txPr>
    </c:legend>
    <c:plotVisOnly val="1"/>
  </c:chart>
  <c:txPr>
    <a:bodyPr/>
    <a:lstStyle/>
    <a:p>
      <a:pPr>
        <a:defRPr sz="1800"/>
      </a:pPr>
      <a:endParaRPr lang="sr-Latn-C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r-HR"/>
  <c:chart>
    <c:title>
      <c:layout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sr-Latn-CS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Jeste li znali da je, prema Svjetskoj zdravstvenoj organizaciji, svaka osma smrt ljudi izravno povezana onečišćenjem zraka?</c:v>
                </c:pt>
              </c:strCache>
            </c:strRef>
          </c:tx>
          <c:cat>
            <c:strRef>
              <c:f>List1!$A$2:$A$4</c:f>
              <c:strCache>
                <c:ptCount val="3"/>
                <c:pt idx="0">
                  <c:v>Da</c:v>
                </c:pt>
                <c:pt idx="1">
                  <c:v>Ne</c:v>
                </c:pt>
                <c:pt idx="2">
                  <c:v>Nisam siguran/na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44</c:v>
                </c:pt>
                <c:pt idx="1">
                  <c:v>56</c:v>
                </c:pt>
                <c:pt idx="2">
                  <c:v>9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sr-Latn-CS"/>
        </a:p>
      </c:txPr>
    </c:legend>
    <c:plotVisOnly val="1"/>
  </c:chart>
  <c:txPr>
    <a:bodyPr/>
    <a:lstStyle/>
    <a:p>
      <a:pPr>
        <a:defRPr sz="1800"/>
      </a:pPr>
      <a:endParaRPr lang="sr-Latn-C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B09EA-52A9-4136-B7C4-26B2609C5E19}" type="datetimeFigureOut">
              <a:rPr lang="sr-Latn-CS" smtClean="0"/>
              <a:pPr/>
              <a:t>27.4.2015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BEB29-A15B-4655-B3E0-78ED1FA44802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BEB29-A15B-4655-B3E0-78ED1FA44802}" type="slidenum">
              <a:rPr lang="hr-HR" smtClean="0"/>
              <a:pPr/>
              <a:t>12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28" name="Naslov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cxnSp>
        <p:nvCxnSpPr>
          <p:cNvPr id="8" name="Ravni poveznik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zervirano mjesto datum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09338-5DA9-4F9C-BA07-1BC385E0B4F5}" type="datetimeFigureOut">
              <a:rPr lang="sr-Latn-CS" smtClean="0"/>
              <a:pPr/>
              <a:t>27.4.2015</a:t>
            </a:fld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2487B-E314-4CCA-888A-7179592624C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7" name="Rezervirano mjesto podnožj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09338-5DA9-4F9C-BA07-1BC385E0B4F5}" type="datetimeFigureOut">
              <a:rPr lang="sr-Latn-CS" smtClean="0"/>
              <a:pPr/>
              <a:t>27.4.2015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87B-E314-4CCA-888A-7179592624C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09338-5DA9-4F9C-BA07-1BC385E0B4F5}" type="datetimeFigureOut">
              <a:rPr lang="sr-Latn-CS" smtClean="0"/>
              <a:pPr/>
              <a:t>27.4.2015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87B-E314-4CCA-888A-7179592624C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sadržaja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4" name="Rezervirano mjesto datum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D909338-5DA9-4F9C-BA07-1BC385E0B4F5}" type="datetimeFigureOut">
              <a:rPr lang="sr-Latn-CS" smtClean="0"/>
              <a:pPr/>
              <a:t>27.4.2015</a:t>
            </a:fld>
            <a:endParaRPr lang="hr-HR"/>
          </a:p>
        </p:txBody>
      </p:sp>
      <p:sp>
        <p:nvSpPr>
          <p:cNvPr id="15" name="Rezervirano mjesto broja slajd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362487B-E314-4CCA-888A-7179592624C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6" name="Rezervirano mjesto podnožj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09338-5DA9-4F9C-BA07-1BC385E0B4F5}" type="datetimeFigureOut">
              <a:rPr lang="sr-Latn-CS" smtClean="0"/>
              <a:pPr/>
              <a:t>27.4.2015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87B-E314-4CCA-888A-7179592624C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cxnSp>
        <p:nvCxnSpPr>
          <p:cNvPr id="7" name="Ravni poveznik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09338-5DA9-4F9C-BA07-1BC385E0B4F5}" type="datetimeFigureOut">
              <a:rPr lang="sr-Latn-CS" smtClean="0"/>
              <a:pPr/>
              <a:t>27.4.2015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87B-E314-4CCA-888A-7179592624C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1" name="Rezervirano mjesto sadržaja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87B-E314-4CCA-888A-7179592624C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09338-5DA9-4F9C-BA07-1BC385E0B4F5}" type="datetimeFigureOut">
              <a:rPr lang="sr-Latn-CS" smtClean="0"/>
              <a:pPr/>
              <a:t>27.4.2015</a:t>
            </a:fld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32" name="Rezervirano mjesto sadržaja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34" name="Rezervirano mjesto sadržaja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2" name="Rezervirano mjesto teksta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cxnSp>
        <p:nvCxnSpPr>
          <p:cNvPr id="10" name="Ravni poveznik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09338-5DA9-4F9C-BA07-1BC385E0B4F5}" type="datetimeFigureOut">
              <a:rPr lang="sr-Latn-CS" smtClean="0"/>
              <a:pPr/>
              <a:t>27.4.2015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87B-E314-4CCA-888A-7179592624C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09338-5DA9-4F9C-BA07-1BC385E0B4F5}" type="datetimeFigureOut">
              <a:rPr lang="sr-Latn-CS" smtClean="0"/>
              <a:pPr/>
              <a:t>27.4.2015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487B-E314-4CCA-888A-7179592624C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zervirano mjesto sadržaja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31" name="Naslov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8" name="Rezervirano mjesto datum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D909338-5DA9-4F9C-BA07-1BC385E0B4F5}" type="datetimeFigureOut">
              <a:rPr lang="sr-Latn-CS" smtClean="0"/>
              <a:pPr/>
              <a:t>27.4.2015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362487B-E314-4CCA-888A-7179592624C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hr-HR" smtClean="0"/>
              <a:t>Pritisnite ikonu za dodavanje slike</a:t>
            </a:r>
            <a:endParaRPr kumimoji="0"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8" name="Rezervirano mjesto datum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09338-5DA9-4F9C-BA07-1BC385E0B4F5}" type="datetimeFigureOut">
              <a:rPr lang="sr-Latn-CS" smtClean="0"/>
              <a:pPr/>
              <a:t>27.4.2015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62487B-E314-4CCA-888A-7179592624C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teksta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24" name="Rezervirano mjesto datum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D909338-5DA9-4F9C-BA07-1BC385E0B4F5}" type="datetimeFigureOut">
              <a:rPr lang="sr-Latn-CS" smtClean="0"/>
              <a:pPr/>
              <a:t>27.4.2015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22" name="Rezervirano mjesto broja slajd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362487B-E314-4CCA-888A-7179592624C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5" name="Rezervirano mjesto naslova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ado\Downloads\record20150422122535.aac" TargetMode="Externa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z="9600" dirty="0" smtClean="0">
                <a:latin typeface="Agency FB" pitchFamily="34" charset="0"/>
              </a:rPr>
              <a:t>VOZI ‘BIKE’</a:t>
            </a:r>
            <a:br>
              <a:rPr lang="hr-HR" sz="9600" dirty="0" smtClean="0">
                <a:latin typeface="Agency FB" pitchFamily="34" charset="0"/>
              </a:rPr>
            </a:br>
            <a:r>
              <a:rPr lang="hr-HR" sz="9600" dirty="0" smtClean="0">
                <a:latin typeface="Agency FB" pitchFamily="34" charset="0"/>
              </a:rPr>
              <a:t>SPASI ZRAK</a:t>
            </a:r>
            <a:endParaRPr lang="hr-HR" sz="9600" dirty="0">
              <a:latin typeface="Agency FB" pitchFamily="34" charset="0"/>
            </a:endParaRPr>
          </a:p>
        </p:txBody>
      </p:sp>
      <p:pic>
        <p:nvPicPr>
          <p:cNvPr id="4" name="Slika 3" descr="tumblr_mn8ugkLYM01qakvm6o1_12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32" y="3427323"/>
            <a:ext cx="5143504" cy="3430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</p:nvPr>
        </p:nvGraphicFramePr>
        <p:xfrm>
          <a:off x="0" y="2571744"/>
          <a:ext cx="4357718" cy="3452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gency FB" pitchFamily="34" charset="0"/>
              </a:rPr>
              <a:t>Rezultati anketa</a:t>
            </a:r>
            <a:endParaRPr lang="hr-HR" dirty="0">
              <a:latin typeface="Agency FB" pitchFamily="34" charset="0"/>
            </a:endParaRPr>
          </a:p>
        </p:txBody>
      </p:sp>
      <p:graphicFrame>
        <p:nvGraphicFramePr>
          <p:cNvPr id="5" name="Grafikon 4"/>
          <p:cNvGraphicFramePr/>
          <p:nvPr/>
        </p:nvGraphicFramePr>
        <p:xfrm>
          <a:off x="4190976" y="2571744"/>
          <a:ext cx="4953024" cy="3349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</p:nvPr>
        </p:nvGraphicFramePr>
        <p:xfrm>
          <a:off x="457200" y="1928802"/>
          <a:ext cx="8258204" cy="4167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Rezultati anketa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dirty="0" smtClean="0">
                <a:solidFill>
                  <a:schemeClr val="bg1"/>
                </a:solidFill>
                <a:latin typeface="Adobe Garamond Pro" pitchFamily="18" charset="-18"/>
              </a:rPr>
              <a:t>13. 4. - Objava plana aktivnosti projekta na web stranici škole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Plan aktivnosti projekta "Vozi </a:t>
            </a:r>
            <a:r>
              <a:rPr lang="hr-H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bike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 – spasi zrak" 6. a razreda</a:t>
            </a:r>
            <a:endParaRPr lang="hr-H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l="16558" t="7463" r="18038" b="7463"/>
          <a:stretch>
            <a:fillRect/>
          </a:stretch>
        </p:blipFill>
        <p:spPr bwMode="auto">
          <a:xfrm>
            <a:off x="1857356" y="2115964"/>
            <a:ext cx="6572296" cy="4742036"/>
          </a:xfrm>
          <a:prstGeom prst="rect">
            <a:avLst/>
          </a:prstGeom>
          <a:noFill/>
          <a:ln w="9525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 l="51483" t="66101" r="37076" b="27119"/>
          <a:stretch>
            <a:fillRect/>
          </a:stretch>
        </p:blipFill>
        <p:spPr bwMode="auto">
          <a:xfrm>
            <a:off x="4429124" y="4786322"/>
            <a:ext cx="85725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dirty="0" smtClean="0">
                <a:solidFill>
                  <a:schemeClr val="bg1"/>
                </a:solidFill>
                <a:latin typeface="Adobe Garamond Pro" pitchFamily="18" charset="-18"/>
              </a:rPr>
              <a:t>13.4.-17.4. – Snimanje </a:t>
            </a:r>
            <a:r>
              <a:rPr lang="hr-HR" dirty="0" err="1" smtClean="0">
                <a:solidFill>
                  <a:schemeClr val="bg1"/>
                </a:solidFill>
                <a:latin typeface="Adobe Garamond Pro" pitchFamily="18" charset="-18"/>
              </a:rPr>
              <a:t>jinglova</a:t>
            </a:r>
            <a:r>
              <a:rPr lang="hr-HR" dirty="0" smtClean="0">
                <a:solidFill>
                  <a:schemeClr val="bg1"/>
                </a:solidFill>
                <a:latin typeface="Adobe Garamond Pro" pitchFamily="18" charset="-18"/>
              </a:rPr>
              <a:t> na radiju Krugoval te najava Biciklističkog dana</a:t>
            </a:r>
          </a:p>
          <a:p>
            <a:pPr lvl="0">
              <a:buNone/>
            </a:pPr>
            <a:r>
              <a:rPr lang="hr-HR" dirty="0" smtClean="0">
                <a:solidFill>
                  <a:schemeClr val="bg1"/>
                </a:solidFill>
                <a:latin typeface="Adobe Garamond Pro" pitchFamily="18" charset="-18"/>
              </a:rPr>
              <a:t>                         </a:t>
            </a:r>
            <a:endParaRPr lang="hr-HR" dirty="0">
              <a:solidFill>
                <a:schemeClr val="bg1"/>
              </a:solidFill>
              <a:latin typeface="Adobe Garamond Pro" pitchFamily="18" charset="-18"/>
            </a:endParaRP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Plan aktivnosti projekta "Vozi </a:t>
            </a:r>
            <a:r>
              <a:rPr lang="hr-H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bike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 – spasi zrak" 6. a razreda</a:t>
            </a:r>
            <a:endParaRPr lang="hr-HR" dirty="0"/>
          </a:p>
        </p:txBody>
      </p:sp>
      <p:pic>
        <p:nvPicPr>
          <p:cNvPr id="5" name="Slika 4" descr="DSCN33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2500306"/>
            <a:ext cx="5357850" cy="4018388"/>
          </a:xfrm>
          <a:prstGeom prst="rect">
            <a:avLst/>
          </a:prstGeom>
        </p:spPr>
      </p:pic>
      <p:pic>
        <p:nvPicPr>
          <p:cNvPr id="9" name="record20150422122535.aac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85786" y="4071942"/>
            <a:ext cx="714380" cy="714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06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dirty="0" smtClean="0">
                <a:solidFill>
                  <a:schemeClr val="bg1"/>
                </a:solidFill>
                <a:latin typeface="Adobe Garamond Pro" pitchFamily="18" charset="-18"/>
              </a:rPr>
              <a:t>13.4.-17.4. –Izrada plakata za Biciklistički dan i eko brošura</a:t>
            </a:r>
            <a:endParaRPr lang="hr-HR" dirty="0">
              <a:solidFill>
                <a:schemeClr val="bg1"/>
              </a:solidFill>
              <a:latin typeface="Adobe Garamond Pro" pitchFamily="18" charset="-18"/>
            </a:endParaRP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Plan aktivnosti projekta "Vozi </a:t>
            </a:r>
            <a:r>
              <a:rPr lang="hr-H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bike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 – spasi zrak" 6. a razreda</a:t>
            </a:r>
            <a:endParaRPr lang="hr-HR" dirty="0"/>
          </a:p>
        </p:txBody>
      </p:sp>
      <p:pic>
        <p:nvPicPr>
          <p:cNvPr id="4" name="Slika 3" descr="DSCN33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415696">
            <a:off x="223067" y="2394692"/>
            <a:ext cx="4140287" cy="3105215"/>
          </a:xfrm>
          <a:prstGeom prst="rect">
            <a:avLst/>
          </a:prstGeom>
        </p:spPr>
      </p:pic>
      <p:pic>
        <p:nvPicPr>
          <p:cNvPr id="6" name="Slika 5" descr="DSCN33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2000240"/>
            <a:ext cx="3214692" cy="4286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IMG_20150422_1239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4876" y="3500438"/>
            <a:ext cx="4222755" cy="3167066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 brošure</a:t>
            </a: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lika 4" descr="IMG_20150422_1239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71612"/>
            <a:ext cx="4643438" cy="3482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SCN34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571612"/>
            <a:ext cx="6762776" cy="5072082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latin typeface="+mn-lt"/>
              </a:rPr>
              <a:t>Podjela brošure i privjeska načelniku Općine Hercegovac</a:t>
            </a:r>
            <a:endParaRPr lang="hr-HR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dirty="0" smtClean="0">
                <a:solidFill>
                  <a:schemeClr val="bg1"/>
                </a:solidFill>
                <a:latin typeface="Adobe Garamond Pro" pitchFamily="18" charset="-18"/>
              </a:rPr>
              <a:t>20.4.-24.4. –Restauracija bačvi u posude za cvijeće</a:t>
            </a:r>
            <a:endParaRPr lang="hr-HR" dirty="0">
              <a:solidFill>
                <a:schemeClr val="bg1"/>
              </a:solidFill>
              <a:latin typeface="Adobe Garamond Pro" pitchFamily="18" charset="-18"/>
            </a:endParaRP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Plan aktivnosti projekta "Vozi </a:t>
            </a:r>
            <a:r>
              <a:rPr lang="hr-H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bike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 – spasi zrak" 6. a razreda</a:t>
            </a:r>
            <a:endParaRPr lang="hr-HR" dirty="0"/>
          </a:p>
        </p:txBody>
      </p:sp>
      <p:pic>
        <p:nvPicPr>
          <p:cNvPr id="4" name="Slika 3" descr="DSCN33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45640">
            <a:off x="189332" y="2194580"/>
            <a:ext cx="3524241" cy="2643181"/>
          </a:xfrm>
          <a:prstGeom prst="rect">
            <a:avLst/>
          </a:prstGeom>
        </p:spPr>
      </p:pic>
      <p:pic>
        <p:nvPicPr>
          <p:cNvPr id="5" name="Slika 4" descr="DSCN33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4393413"/>
            <a:ext cx="3286116" cy="2464587"/>
          </a:xfrm>
          <a:prstGeom prst="rect">
            <a:avLst/>
          </a:prstGeom>
        </p:spPr>
      </p:pic>
      <p:pic>
        <p:nvPicPr>
          <p:cNvPr id="7" name="Slika 6" descr="DSCN16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27818">
            <a:off x="5855706" y="2228860"/>
            <a:ext cx="3548055" cy="2661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IMG_20150424_1051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500174"/>
            <a:ext cx="4000496" cy="3000372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000" dirty="0" smtClean="0">
                <a:solidFill>
                  <a:schemeClr val="bg1"/>
                </a:solidFill>
              </a:rPr>
              <a:t>Učenici prvog razreda slikaju na temu </a:t>
            </a:r>
            <a:r>
              <a:rPr lang="hr-HR" sz="3000" i="1" dirty="0" smtClean="0">
                <a:solidFill>
                  <a:schemeClr val="bg1"/>
                </a:solidFill>
              </a:rPr>
              <a:t>Vozi ‘</a:t>
            </a:r>
            <a:r>
              <a:rPr lang="hr-HR" sz="3000" i="1" dirty="0" err="1" smtClean="0">
                <a:solidFill>
                  <a:schemeClr val="bg1"/>
                </a:solidFill>
              </a:rPr>
              <a:t>bike</a:t>
            </a:r>
            <a:r>
              <a:rPr lang="hr-HR" sz="3000" i="1" dirty="0" smtClean="0">
                <a:solidFill>
                  <a:schemeClr val="bg1"/>
                </a:solidFill>
              </a:rPr>
              <a:t>’ spasi zrak</a:t>
            </a:r>
            <a:endParaRPr lang="hr-HR" sz="3000" i="1" dirty="0">
              <a:solidFill>
                <a:schemeClr val="bg1"/>
              </a:solidFill>
            </a:endParaRPr>
          </a:p>
        </p:txBody>
      </p:sp>
      <p:pic>
        <p:nvPicPr>
          <p:cNvPr id="5" name="Slika 4" descr="IMG_20150424_1051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81350">
            <a:off x="5749249" y="1217381"/>
            <a:ext cx="2749173" cy="2061880"/>
          </a:xfrm>
          <a:prstGeom prst="rect">
            <a:avLst/>
          </a:prstGeom>
        </p:spPr>
      </p:pic>
      <p:pic>
        <p:nvPicPr>
          <p:cNvPr id="6" name="Slika 5" descr="IMG_20150424_1051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3714729"/>
            <a:ext cx="2357454" cy="3143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dirty="0" smtClean="0">
                <a:solidFill>
                  <a:schemeClr val="bg1"/>
                </a:solidFill>
                <a:latin typeface="Adobe Garamond Pro" pitchFamily="18" charset="-18"/>
              </a:rPr>
              <a:t>24.4. –Biciklistički dan i sadnja cvijeća</a:t>
            </a:r>
          </a:p>
          <a:p>
            <a:pPr lvl="0"/>
            <a:endParaRPr lang="hr-HR" dirty="0" smtClean="0">
              <a:solidFill>
                <a:schemeClr val="bg1"/>
              </a:solidFill>
              <a:latin typeface="Adobe Garamond Pro" pitchFamily="18" charset="-18"/>
            </a:endParaRPr>
          </a:p>
          <a:p>
            <a:pPr>
              <a:buNone/>
            </a:pP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Plan aktivnosti projekta "Vozi </a:t>
            </a:r>
            <a:r>
              <a:rPr lang="hr-H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bike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 – spasi zrak" 6. a razreda</a:t>
            </a:r>
            <a:endParaRPr lang="hr-HR" dirty="0"/>
          </a:p>
        </p:txBody>
      </p:sp>
      <p:pic>
        <p:nvPicPr>
          <p:cNvPr id="4" name="Slika 3" descr="DSCN1676.JPG"/>
          <p:cNvPicPr>
            <a:picLocks noChangeAspect="1"/>
          </p:cNvPicPr>
          <p:nvPr/>
        </p:nvPicPr>
        <p:blipFill>
          <a:blip r:embed="rId2" cstate="print"/>
          <a:srcRect b="41379"/>
          <a:stretch>
            <a:fillRect/>
          </a:stretch>
        </p:blipFill>
        <p:spPr>
          <a:xfrm>
            <a:off x="428596" y="2428868"/>
            <a:ext cx="8286776" cy="3643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numCol="2">
            <a:normAutofit fontScale="55000" lnSpcReduction="20000"/>
          </a:bodyPr>
          <a:lstStyle/>
          <a:p>
            <a:pPr>
              <a:buNone/>
            </a:pP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hr-HR" dirty="0" smtClean="0"/>
              <a:t>mislili smo dobar plan</a:t>
            </a:r>
          </a:p>
          <a:p>
            <a:pPr>
              <a:buNone/>
            </a:pPr>
            <a:r>
              <a:rPr lang="hr-HR" dirty="0" smtClean="0"/>
              <a:t>kako djecu izvući iz kuća van.</a:t>
            </a:r>
          </a:p>
          <a:p>
            <a:pPr>
              <a:buNone/>
            </a:pPr>
            <a:r>
              <a:rPr lang="hr-HR" dirty="0" smtClean="0"/>
              <a:t>Potrebna nam je bila pomoć mala</a:t>
            </a:r>
          </a:p>
          <a:p>
            <a:pPr>
              <a:buNone/>
            </a:pPr>
            <a:r>
              <a:rPr lang="hr-HR" dirty="0" smtClean="0"/>
              <a:t>koju je Općina rado dalo.</a:t>
            </a:r>
          </a:p>
          <a:p>
            <a:pPr>
              <a:buNone/>
            </a:pPr>
            <a:r>
              <a:rPr lang="hr-HR" dirty="0" smtClean="0"/>
              <a:t>Iz vrtića smo primili suradnju i stručnost</a:t>
            </a:r>
          </a:p>
          <a:p>
            <a:pPr>
              <a:buNone/>
            </a:pPr>
            <a:r>
              <a:rPr lang="hr-HR" dirty="0" smtClean="0"/>
              <a:t>jer u njemu raste naša budućnost!</a:t>
            </a:r>
          </a:p>
          <a:p>
            <a:pPr>
              <a:buNone/>
            </a:pPr>
            <a:r>
              <a:rPr lang="hr-HR" dirty="0" smtClean="0"/>
              <a:t>Veliku nagradu mali ekolozi love</a:t>
            </a:r>
          </a:p>
          <a:p>
            <a:pPr>
              <a:buNone/>
            </a:pPr>
            <a:r>
              <a:rPr lang="hr-HR" dirty="0" smtClean="0"/>
              <a:t>smislit će THE BEST projekt godine ove.</a:t>
            </a:r>
          </a:p>
          <a:p>
            <a:pPr>
              <a:buNone/>
            </a:pPr>
            <a:r>
              <a:rPr lang="hr-HR" dirty="0" smtClean="0"/>
              <a:t>Naslov projekta baš je „mrak“,</a:t>
            </a:r>
          </a:p>
          <a:p>
            <a:pPr>
              <a:buNone/>
            </a:pPr>
            <a:r>
              <a:rPr lang="hr-HR" dirty="0" smtClean="0"/>
              <a:t>glasi: VOZI „BAJK“ – SPASI ZRAK.</a:t>
            </a:r>
          </a:p>
          <a:p>
            <a:pPr>
              <a:buNone/>
            </a:pPr>
            <a:r>
              <a:rPr lang="hr-HR" dirty="0" smtClean="0"/>
              <a:t>Njime život zdrav promičemo</a:t>
            </a:r>
          </a:p>
          <a:p>
            <a:pPr>
              <a:buNone/>
            </a:pPr>
            <a:r>
              <a:rPr lang="hr-HR" dirty="0" smtClean="0"/>
              <a:t>u sklopu toga i ove stihove sričemo.</a:t>
            </a:r>
          </a:p>
          <a:p>
            <a:pPr>
              <a:buNone/>
            </a:pPr>
            <a:r>
              <a:rPr lang="hr-HR" dirty="0" smtClean="0"/>
              <a:t>Ciljevi su nam: smanjiti ispušne plinove,</a:t>
            </a:r>
          </a:p>
          <a:p>
            <a:pPr>
              <a:buNone/>
            </a:pPr>
            <a:r>
              <a:rPr lang="hr-HR" dirty="0" smtClean="0"/>
              <a:t>čišći zrak za naše kćeri i sinove.</a:t>
            </a:r>
          </a:p>
          <a:p>
            <a:pPr>
              <a:buNone/>
            </a:pPr>
            <a:r>
              <a:rPr lang="hr-HR" dirty="0" smtClean="0"/>
              <a:t>Obilježiti kroz Hercegovac cijeli pješačke staze</a:t>
            </a:r>
          </a:p>
          <a:p>
            <a:pPr>
              <a:buNone/>
            </a:pPr>
            <a:r>
              <a:rPr lang="hr-HR" dirty="0" smtClean="0"/>
              <a:t>da nas auti i kamioni ne zgaze.</a:t>
            </a:r>
          </a:p>
          <a:p>
            <a:pPr>
              <a:buNone/>
            </a:pPr>
            <a:r>
              <a:rPr lang="hr-HR" dirty="0" smtClean="0"/>
              <a:t>Organizirati za svu djecu i nastavnike </a:t>
            </a:r>
            <a:r>
              <a:rPr lang="hr-HR" dirty="0" err="1" smtClean="0"/>
              <a:t>biciklijadu</a:t>
            </a:r>
            <a:endParaRPr lang="hr-HR" dirty="0" smtClean="0"/>
          </a:p>
          <a:p>
            <a:pPr>
              <a:buNone/>
            </a:pPr>
            <a:r>
              <a:rPr lang="hr-HR" dirty="0" smtClean="0"/>
              <a:t>da svi zajedno provozamo jedan „đir“ po gradu.</a:t>
            </a:r>
          </a:p>
          <a:p>
            <a:pPr>
              <a:buNone/>
            </a:pPr>
            <a:r>
              <a:rPr lang="hr-HR" dirty="0" smtClean="0"/>
              <a:t>Na probleme koji nas muče ukazati želimo time</a:t>
            </a:r>
          </a:p>
          <a:p>
            <a:pPr>
              <a:buNone/>
            </a:pPr>
            <a:r>
              <a:rPr lang="hr-HR" dirty="0" smtClean="0"/>
              <a:t>te naglasiti svrhu koja se krije iza ove teške rime.</a:t>
            </a:r>
          </a:p>
          <a:p>
            <a:pPr>
              <a:buNone/>
            </a:pPr>
            <a:r>
              <a:rPr lang="hr-HR" dirty="0" smtClean="0"/>
              <a:t>Borimo se za čišći zrak,</a:t>
            </a:r>
          </a:p>
          <a:p>
            <a:pPr>
              <a:buNone/>
            </a:pPr>
            <a:r>
              <a:rPr lang="hr-HR" dirty="0" smtClean="0"/>
              <a:t>na cesti za bicikle znak,</a:t>
            </a:r>
          </a:p>
          <a:p>
            <a:pPr>
              <a:buNone/>
            </a:pPr>
            <a:r>
              <a:rPr lang="hr-HR" dirty="0" smtClean="0"/>
              <a:t>ispušnih plinova želimo manje</a:t>
            </a:r>
          </a:p>
          <a:p>
            <a:pPr>
              <a:buNone/>
            </a:pPr>
            <a:r>
              <a:rPr lang="hr-HR" dirty="0" smtClean="0"/>
              <a:t>pluća neka nam dođu u bolje stanje!</a:t>
            </a:r>
          </a:p>
          <a:p>
            <a:pPr>
              <a:buNone/>
            </a:pPr>
            <a:r>
              <a:rPr lang="hr-HR" dirty="0" smtClean="0"/>
              <a:t>Zdravijim životom živjeti želimo</a:t>
            </a:r>
          </a:p>
          <a:p>
            <a:pPr>
              <a:buNone/>
            </a:pPr>
            <a:r>
              <a:rPr lang="hr-HR" dirty="0" smtClean="0"/>
              <a:t>vožnjama biciklom kroz grad se veselimo.</a:t>
            </a:r>
          </a:p>
          <a:p>
            <a:pPr>
              <a:buNone/>
            </a:pPr>
            <a:r>
              <a:rPr lang="hr-HR" dirty="0" smtClean="0"/>
              <a:t>Stoga bicikle vozite iz garaža</a:t>
            </a:r>
          </a:p>
          <a:p>
            <a:pPr>
              <a:buNone/>
            </a:pPr>
            <a:r>
              <a:rPr lang="hr-HR" dirty="0" smtClean="0"/>
              <a:t>ne dozvolite da vam to bude gnjavaža.</a:t>
            </a:r>
          </a:p>
          <a:p>
            <a:pPr>
              <a:buNone/>
            </a:pPr>
            <a:r>
              <a:rPr lang="hr-HR" dirty="0" smtClean="0"/>
              <a:t>Brišite prašinu, pumpajte gume,</a:t>
            </a:r>
          </a:p>
          <a:p>
            <a:pPr>
              <a:buNone/>
            </a:pPr>
            <a:r>
              <a:rPr lang="hr-HR" dirty="0" smtClean="0"/>
              <a:t>sudjelujte, jer ćemo na taj način spasiti i šume!</a:t>
            </a:r>
          </a:p>
          <a:p>
            <a:pPr>
              <a:buNone/>
            </a:pPr>
            <a:r>
              <a:rPr lang="hr-HR" dirty="0" smtClean="0"/>
              <a:t>Do vrha ćemo kondiciju dovesti</a:t>
            </a:r>
          </a:p>
          <a:p>
            <a:pPr>
              <a:buNone/>
            </a:pPr>
            <a:r>
              <a:rPr lang="hr-HR" dirty="0" smtClean="0"/>
              <a:t>kroz Hercegovac ćemo cijelu školu provesti.</a:t>
            </a:r>
          </a:p>
          <a:p>
            <a:pPr>
              <a:buNone/>
            </a:pPr>
            <a:r>
              <a:rPr lang="hr-HR" dirty="0" err="1" smtClean="0"/>
              <a:t>Pomozimo</a:t>
            </a:r>
            <a:r>
              <a:rPr lang="hr-HR" dirty="0" smtClean="0"/>
              <a:t> malim ekolozima svi</a:t>
            </a:r>
          </a:p>
          <a:p>
            <a:pPr>
              <a:buNone/>
            </a:pPr>
            <a:r>
              <a:rPr lang="hr-HR" dirty="0" smtClean="0"/>
              <a:t>čišći zrak udiši i TI!</a:t>
            </a:r>
          </a:p>
          <a:p>
            <a:pPr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014434"/>
          </a:xfrm>
        </p:spPr>
        <p:txBody>
          <a:bodyPr>
            <a:normAutofit fontScale="90000"/>
          </a:bodyPr>
          <a:lstStyle/>
          <a:p>
            <a:r>
              <a:rPr lang="hr-HR" sz="6700" dirty="0" smtClean="0">
                <a:latin typeface="Agency FB" pitchFamily="34" charset="0"/>
              </a:rPr>
              <a:t>Vozi „</a:t>
            </a:r>
            <a:r>
              <a:rPr lang="hr-HR" sz="6700" dirty="0" err="1" smtClean="0">
                <a:latin typeface="Agency FB" pitchFamily="34" charset="0"/>
              </a:rPr>
              <a:t>bike</a:t>
            </a:r>
            <a:r>
              <a:rPr lang="hr-HR" sz="6700" dirty="0" smtClean="0">
                <a:latin typeface="Agency FB" pitchFamily="34" charset="0"/>
              </a:rPr>
              <a:t>“ – spasi zrak!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SCN16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38612" y="1357298"/>
            <a:ext cx="4905388" cy="3679041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 Narrow" pitchFamily="34" charset="0"/>
              </a:rPr>
              <a:t>Biciklistički dan </a:t>
            </a:r>
            <a:endParaRPr lang="hr-HR" dirty="0">
              <a:latin typeface="Arial Narrow" pitchFamily="34" charset="0"/>
            </a:endParaRPr>
          </a:p>
        </p:txBody>
      </p:sp>
      <p:pic>
        <p:nvPicPr>
          <p:cNvPr id="5" name="Slika 4" descr="DSCN16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104330">
            <a:off x="-659395" y="2186019"/>
            <a:ext cx="5334037" cy="4000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SCN34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571612"/>
            <a:ext cx="4405322" cy="3303992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 Narrow" pitchFamily="34" charset="0"/>
              </a:rPr>
              <a:t>Sadnja cvijeća</a:t>
            </a:r>
            <a:endParaRPr lang="hr-HR" dirty="0">
              <a:latin typeface="Arial Narrow" pitchFamily="34" charset="0"/>
            </a:endParaRPr>
          </a:p>
        </p:txBody>
      </p:sp>
      <p:pic>
        <p:nvPicPr>
          <p:cNvPr id="5" name="Slika 4" descr="DSCN34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3696868"/>
            <a:ext cx="4214842" cy="3161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28596" y="357166"/>
            <a:ext cx="8286808" cy="6215106"/>
          </a:xfrm>
        </p:spPr>
        <p:txBody>
          <a:bodyPr>
            <a:normAutofit fontScale="70000" lnSpcReduction="20000"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Osmislili smo projekt </a:t>
            </a:r>
            <a:r>
              <a:rPr lang="hr-HR" dirty="0" smtClean="0">
                <a:solidFill>
                  <a:schemeClr val="bg1"/>
                </a:solidFill>
              </a:rPr>
              <a:t>pod nazivom </a:t>
            </a:r>
            <a:r>
              <a:rPr lang="hr-HR" b="1" dirty="0" smtClean="0">
                <a:solidFill>
                  <a:schemeClr val="bg1"/>
                </a:solidFill>
              </a:rPr>
              <a:t>Vozi </a:t>
            </a:r>
            <a:r>
              <a:rPr lang="hr-HR" b="1" i="1" dirty="0" err="1" smtClean="0">
                <a:solidFill>
                  <a:schemeClr val="bg1"/>
                </a:solidFill>
              </a:rPr>
              <a:t>bike</a:t>
            </a:r>
            <a:r>
              <a:rPr lang="hr-HR" b="1" dirty="0" smtClean="0">
                <a:solidFill>
                  <a:schemeClr val="bg1"/>
                </a:solidFill>
              </a:rPr>
              <a:t>, spasi zrak</a:t>
            </a:r>
            <a:r>
              <a:rPr lang="hr-HR" dirty="0" smtClean="0">
                <a:solidFill>
                  <a:schemeClr val="bg1"/>
                </a:solidFill>
              </a:rPr>
              <a:t> kako </a:t>
            </a:r>
            <a:r>
              <a:rPr lang="hr-HR" dirty="0" smtClean="0">
                <a:solidFill>
                  <a:schemeClr val="bg1"/>
                </a:solidFill>
              </a:rPr>
              <a:t>bismo </a:t>
            </a:r>
            <a:r>
              <a:rPr lang="hr-HR" dirty="0" smtClean="0">
                <a:solidFill>
                  <a:schemeClr val="bg1"/>
                </a:solidFill>
              </a:rPr>
              <a:t>probudili svijest drugih učenika te mještana Općine Hercegovac o količini zagađenosti zraka. </a:t>
            </a:r>
          </a:p>
          <a:p>
            <a:r>
              <a:rPr lang="hr-HR" dirty="0" smtClean="0">
                <a:solidFill>
                  <a:schemeClr val="bg1"/>
                </a:solidFill>
              </a:rPr>
              <a:t>Kroz mnogobrojne aktivnosti </a:t>
            </a:r>
            <a:r>
              <a:rPr lang="hr-HR" dirty="0" smtClean="0">
                <a:solidFill>
                  <a:schemeClr val="bg1"/>
                </a:solidFill>
              </a:rPr>
              <a:t>želimo </a:t>
            </a:r>
            <a:r>
              <a:rPr lang="hr-HR" dirty="0" smtClean="0">
                <a:solidFill>
                  <a:schemeClr val="bg1"/>
                </a:solidFill>
              </a:rPr>
              <a:t>inicirati Općini Hercegovac da pješačke staze u središtu mjesta označe biciklističko-pješačkim kako bi smanjili korištenje automobila </a:t>
            </a:r>
            <a:r>
              <a:rPr lang="hr-HR" dirty="0" smtClean="0">
                <a:solidFill>
                  <a:schemeClr val="bg1"/>
                </a:solidFill>
              </a:rPr>
              <a:t>i </a:t>
            </a:r>
            <a:r>
              <a:rPr lang="hr-HR" dirty="0" smtClean="0">
                <a:solidFill>
                  <a:schemeClr val="bg1"/>
                </a:solidFill>
              </a:rPr>
              <a:t>ostalih motornih vozila te umjesto toga potaknuli mještane na hodanje ili vožnju biciklom. Tako bi se smanjilo onečišćenje zraka i promovirali </a:t>
            </a:r>
            <a:r>
              <a:rPr lang="hr-HR" dirty="0" smtClean="0">
                <a:solidFill>
                  <a:schemeClr val="bg1"/>
                </a:solidFill>
              </a:rPr>
              <a:t>bismo </a:t>
            </a:r>
            <a:r>
              <a:rPr lang="hr-HR" dirty="0" smtClean="0">
                <a:solidFill>
                  <a:schemeClr val="bg1"/>
                </a:solidFill>
              </a:rPr>
              <a:t>ljubav prema okolišu i prirodnom načinu života.</a:t>
            </a:r>
          </a:p>
          <a:p>
            <a:r>
              <a:rPr lang="hr-HR" dirty="0" smtClean="0">
                <a:solidFill>
                  <a:schemeClr val="bg1"/>
                </a:solidFill>
              </a:rPr>
              <a:t>Izradili smo plan središta mjesta Hercegovac sa označenim biciklističko-pješačkim stazama, izradili smo reciklirane privjeske, restaurirali smo stare drvene bačve za sadnju cvijeća uz staze, anketirali smo mještane o zagađenosti zraka te smo surađivali s Općinom Hercegovac, snimali spot i najavu Biciklističkog dana na Radiju Krugoval kao i surađivali s DV Maslačak čija su nam djeca prikladno ukrasili bačve za cvijeće. Na Biciklističkom danu označili smo staze te se njima prošetali i provozali, posadili smo cvijeće u restaurirane drvene bačve, koje su ukrasila djeca DV Maslačak te smo podijelili izrađene privjeske od recikliranog papira i plastičnih vrećica s brošurama o smanjenju emisije CO</a:t>
            </a:r>
            <a:r>
              <a:rPr lang="hr-HR" baseline="-25000" dirty="0" smtClean="0">
                <a:solidFill>
                  <a:schemeClr val="bg1"/>
                </a:solidFill>
              </a:rPr>
              <a:t>2.</a:t>
            </a:r>
            <a:endParaRPr lang="hr-HR" dirty="0" smtClean="0">
              <a:solidFill>
                <a:schemeClr val="bg1"/>
              </a:solidFill>
            </a:endParaRPr>
          </a:p>
          <a:p>
            <a:r>
              <a:rPr lang="hr-HR" dirty="0" smtClean="0">
                <a:solidFill>
                  <a:schemeClr val="bg1"/>
                </a:solidFill>
              </a:rPr>
              <a:t>28. travnja 2015., u utorak, prezentirat ćemo rezultate našeg rada fotografijama te snimkama projekta, u našoj školi. Sve naše aktivnosti možete vidjeti i na web stranici škole</a:t>
            </a:r>
            <a:r>
              <a:rPr lang="hr-HR" dirty="0" smtClean="0">
                <a:solidFill>
                  <a:schemeClr val="bg1"/>
                </a:solidFill>
              </a:rPr>
              <a:t>.</a:t>
            </a:r>
          </a:p>
          <a:p>
            <a:endParaRPr lang="hr-H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hr-HR" dirty="0" smtClean="0">
                <a:solidFill>
                  <a:schemeClr val="bg1"/>
                </a:solidFill>
              </a:rPr>
              <a:t> </a:t>
            </a:r>
            <a:r>
              <a:rPr lang="hr-HR" dirty="0" smtClean="0">
                <a:solidFill>
                  <a:schemeClr val="bg1"/>
                </a:solidFill>
              </a:rPr>
              <a:t>                                                                     6.a razred</a:t>
            </a:r>
          </a:p>
          <a:p>
            <a:pPr>
              <a:buNone/>
            </a:pPr>
            <a:r>
              <a:rPr lang="hr-HR" dirty="0" smtClean="0">
                <a:solidFill>
                  <a:schemeClr val="bg1"/>
                </a:solidFill>
              </a:rPr>
              <a:t> </a:t>
            </a:r>
            <a:r>
              <a:rPr lang="hr-HR" dirty="0" smtClean="0">
                <a:solidFill>
                  <a:schemeClr val="bg1"/>
                </a:solidFill>
              </a:rPr>
              <a:t>                                                                    Osnovna škola Slavka Kolara Hercegovac</a:t>
            </a:r>
            <a:endParaRPr lang="hr-HR" dirty="0" smtClean="0">
              <a:solidFill>
                <a:schemeClr val="bg1"/>
              </a:solidFill>
            </a:endParaRP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 flipH="1">
            <a:off x="-1214478" y="152400"/>
            <a:ext cx="1671678" cy="204766"/>
          </a:xfrm>
        </p:spPr>
        <p:txBody>
          <a:bodyPr>
            <a:normAutofit fontScale="90000"/>
          </a:bodyPr>
          <a:lstStyle/>
          <a:p>
            <a:endParaRPr lang="hr-HR" sz="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 rot="259939">
            <a:off x="5610280" y="546882"/>
            <a:ext cx="3174225" cy="1130028"/>
          </a:xfrm>
        </p:spPr>
        <p:txBody>
          <a:bodyPr>
            <a:noAutofit/>
          </a:bodyPr>
          <a:lstStyle/>
          <a:p>
            <a:r>
              <a:rPr lang="hr-HR" sz="9600" dirty="0" smtClean="0"/>
              <a:t>KRAJ</a:t>
            </a:r>
            <a:endParaRPr lang="hr-HR" sz="9600" dirty="0"/>
          </a:p>
        </p:txBody>
      </p:sp>
      <p:pic>
        <p:nvPicPr>
          <p:cNvPr id="6" name="Rezervirano mjesto sadržaja 5" descr="DSCN16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785926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-18"/>
              </a:rPr>
              <a:t>9. 3. – Izrada plana središta mjesta Hercegovac od recikliranog papira i recikliranih vrećica</a:t>
            </a:r>
          </a:p>
          <a:p>
            <a:pPr>
              <a:buNone/>
            </a:pPr>
            <a:endParaRPr lang="hr-HR" dirty="0">
              <a:latin typeface="Adobe Garamond Pro" pitchFamily="18" charset="-18"/>
            </a:endParaRP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Plan aktivnosti projekta "Vozi </a:t>
            </a:r>
            <a:r>
              <a:rPr lang="hr-H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bike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 – spasi zrak" 6. a razreda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pic>
        <p:nvPicPr>
          <p:cNvPr id="6" name="Slika 5" descr="IMG_20150308_2007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3643314"/>
            <a:ext cx="2500330" cy="1875248"/>
          </a:xfrm>
          <a:prstGeom prst="rect">
            <a:avLst/>
          </a:prstGeom>
        </p:spPr>
      </p:pic>
      <p:pic>
        <p:nvPicPr>
          <p:cNvPr id="7" name="Slika 6" descr="IMG_20150308_2004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62349">
            <a:off x="4108041" y="2969232"/>
            <a:ext cx="4857784" cy="3643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Recikliranje papira</a:t>
            </a:r>
            <a:endParaRPr lang="hr-HR" dirty="0"/>
          </a:p>
        </p:txBody>
      </p:sp>
      <p:pic>
        <p:nvPicPr>
          <p:cNvPr id="8" name="Rezervirano mjesto sadržaja 7" descr="DSCN30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062546">
            <a:off x="540199" y="1613804"/>
            <a:ext cx="3500462" cy="2625346"/>
          </a:xfrm>
        </p:spPr>
      </p:pic>
      <p:pic>
        <p:nvPicPr>
          <p:cNvPr id="12" name="Slika 11" descr="DSCN30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04461">
            <a:off x="4833521" y="1622790"/>
            <a:ext cx="3843380" cy="2882535"/>
          </a:xfrm>
          <a:prstGeom prst="rect">
            <a:avLst/>
          </a:prstGeom>
        </p:spPr>
      </p:pic>
      <p:pic>
        <p:nvPicPr>
          <p:cNvPr id="13" name="Slika 12" descr="DSCN30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084981">
            <a:off x="2439968" y="4576966"/>
            <a:ext cx="2514319" cy="1885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IMG_20150305_1026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380698">
            <a:off x="247685" y="1642679"/>
            <a:ext cx="4580396" cy="3435298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Izrada plana središta mjesta Hercegovac od recikliranog papira i recikliranih vrećica</a:t>
            </a:r>
            <a:endParaRPr lang="hr-HR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5" name="Slika 4" descr="IMG_20150309_075515.jpg"/>
          <p:cNvPicPr>
            <a:picLocks noChangeAspect="1"/>
          </p:cNvPicPr>
          <p:nvPr/>
        </p:nvPicPr>
        <p:blipFill>
          <a:blip r:embed="rId3" cstate="print"/>
          <a:srcRect l="20000"/>
          <a:stretch>
            <a:fillRect/>
          </a:stretch>
        </p:blipFill>
        <p:spPr>
          <a:xfrm rot="348739">
            <a:off x="5432825" y="3028777"/>
            <a:ext cx="3551704" cy="3329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IMG_20150316_0818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1000100" y="1285860"/>
            <a:ext cx="7278742" cy="5459057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28596" y="-142900"/>
            <a:ext cx="8229600" cy="1219200"/>
          </a:xfrm>
        </p:spPr>
        <p:txBody>
          <a:bodyPr/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središta mjesta Hercegovac</a:t>
            </a: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dirty="0" smtClean="0">
                <a:solidFill>
                  <a:schemeClr val="bg1"/>
                </a:solidFill>
                <a:latin typeface="Adobe Garamond Pro" pitchFamily="18" charset="-18"/>
              </a:rPr>
              <a:t>12. 3.-19. 3. – Izrada privjesaka od recikliranog papira i recikliranih vrećica</a:t>
            </a:r>
          </a:p>
          <a:p>
            <a:pPr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Plan aktivnosti projekta "Vozi </a:t>
            </a:r>
            <a:r>
              <a:rPr lang="hr-H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bike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 – spasi zrak" 6. a razreda</a:t>
            </a:r>
            <a:endParaRPr lang="hr-HR" dirty="0"/>
          </a:p>
        </p:txBody>
      </p:sp>
      <p:pic>
        <p:nvPicPr>
          <p:cNvPr id="4" name="Slika 3" descr="IMG_20150316_0855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942" y="4500570"/>
            <a:ext cx="2793557" cy="2095168"/>
          </a:xfrm>
          <a:prstGeom prst="rect">
            <a:avLst/>
          </a:prstGeom>
        </p:spPr>
      </p:pic>
      <p:pic>
        <p:nvPicPr>
          <p:cNvPr id="5" name="Slika 4" descr="IMG_20150316_0855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02596">
            <a:off x="6168197" y="2159994"/>
            <a:ext cx="2860272" cy="2145204"/>
          </a:xfrm>
          <a:prstGeom prst="rect">
            <a:avLst/>
          </a:prstGeom>
        </p:spPr>
      </p:pic>
      <p:pic>
        <p:nvPicPr>
          <p:cNvPr id="6" name="Slika 5" descr="IMG_20150316_0943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94791">
            <a:off x="289790" y="2842144"/>
            <a:ext cx="4397109" cy="3297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dirty="0" smtClean="0">
                <a:solidFill>
                  <a:schemeClr val="bg1"/>
                </a:solidFill>
                <a:latin typeface="Adobe Garamond Pro" pitchFamily="18" charset="-18"/>
              </a:rPr>
              <a:t>7. 4.-12.4. – Anketiranje učenika, roditelja i mještana o zagađenosti zraka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Plan aktivnosti projekta "Vozi </a:t>
            </a:r>
            <a:r>
              <a:rPr lang="hr-H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bike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 – spasi zrak" 6. a razreda</a:t>
            </a:r>
            <a:endParaRPr lang="hr-HR" dirty="0"/>
          </a:p>
        </p:txBody>
      </p:sp>
      <p:graphicFrame>
        <p:nvGraphicFramePr>
          <p:cNvPr id="4" name="Grafikon 3"/>
          <p:cNvGraphicFramePr/>
          <p:nvPr/>
        </p:nvGraphicFramePr>
        <p:xfrm>
          <a:off x="-142908" y="3357562"/>
          <a:ext cx="4286248" cy="2635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kon 4"/>
          <p:cNvGraphicFramePr/>
          <p:nvPr/>
        </p:nvGraphicFramePr>
        <p:xfrm>
          <a:off x="4429124" y="3357562"/>
          <a:ext cx="4714876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</p:nvPr>
        </p:nvGraphicFramePr>
        <p:xfrm>
          <a:off x="0" y="1500174"/>
          <a:ext cx="4429124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Rezultati anketa</a:t>
            </a: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graphicFrame>
        <p:nvGraphicFramePr>
          <p:cNvPr id="5" name="Grafikon 4"/>
          <p:cNvGraphicFramePr/>
          <p:nvPr/>
        </p:nvGraphicFramePr>
        <p:xfrm>
          <a:off x="-142908" y="2428868"/>
          <a:ext cx="4429156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ikon 5"/>
          <p:cNvGraphicFramePr/>
          <p:nvPr/>
        </p:nvGraphicFramePr>
        <p:xfrm>
          <a:off x="3929026" y="2428868"/>
          <a:ext cx="5214974" cy="3175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r">
  <a:themeElements>
    <a:clrScheme name="Papi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226</TotalTime>
  <Words>818</Words>
  <Application>Microsoft Office PowerPoint</Application>
  <PresentationFormat>Prikaz na zaslonu (4:3)</PresentationFormat>
  <Paragraphs>80</Paragraphs>
  <Slides>23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4" baseType="lpstr">
      <vt:lpstr>Papir</vt:lpstr>
      <vt:lpstr>VOZI ‘BIKE’ SPASI ZRAK</vt:lpstr>
      <vt:lpstr>Vozi „bike“ – spasi zrak! </vt:lpstr>
      <vt:lpstr>Plan aktivnosti projekta "Vozi bike – spasi zrak" 6. a razreda </vt:lpstr>
      <vt:lpstr>Recikliranje papira</vt:lpstr>
      <vt:lpstr>Izrada plana središta mjesta Hercegovac od recikliranog papira i recikliranih vrećica</vt:lpstr>
      <vt:lpstr>Plan središta mjesta Hercegovac</vt:lpstr>
      <vt:lpstr>Plan aktivnosti projekta "Vozi bike – spasi zrak" 6. a razreda</vt:lpstr>
      <vt:lpstr>Plan aktivnosti projekta "Vozi bike – spasi zrak" 6. a razreda</vt:lpstr>
      <vt:lpstr>Rezultati anketa</vt:lpstr>
      <vt:lpstr>Rezultati anketa</vt:lpstr>
      <vt:lpstr>Rezultati anketa</vt:lpstr>
      <vt:lpstr>Plan aktivnosti projekta "Vozi bike – spasi zrak" 6. a razreda</vt:lpstr>
      <vt:lpstr>Plan aktivnosti projekta "Vozi bike – spasi zrak" 6. a razreda</vt:lpstr>
      <vt:lpstr>Plan aktivnosti projekta "Vozi bike – spasi zrak" 6. a razreda</vt:lpstr>
      <vt:lpstr>Eko brošure</vt:lpstr>
      <vt:lpstr>Podjela brošure i privjeska načelniku Općine Hercegovac</vt:lpstr>
      <vt:lpstr>Plan aktivnosti projekta "Vozi bike – spasi zrak" 6. a razreda</vt:lpstr>
      <vt:lpstr>Učenici prvog razreda slikaju na temu Vozi ‘bike’ spasi zrak</vt:lpstr>
      <vt:lpstr>Plan aktivnosti projekta "Vozi bike – spasi zrak" 6. a razreda</vt:lpstr>
      <vt:lpstr>Biciklistički dan </vt:lpstr>
      <vt:lpstr>Sadnja cvijeća</vt:lpstr>
      <vt:lpstr>Slajd 22</vt:lpstr>
      <vt:lpstr>KRAJ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VOZI ‘BIKE’ SPASI ZRAK</dc:title>
  <dc:creator>Dado</dc:creator>
  <cp:lastModifiedBy>Dado</cp:lastModifiedBy>
  <cp:revision>27</cp:revision>
  <dcterms:created xsi:type="dcterms:W3CDTF">2015-04-27T11:47:42Z</dcterms:created>
  <dcterms:modified xsi:type="dcterms:W3CDTF">2015-04-27T16:42:34Z</dcterms:modified>
</cp:coreProperties>
</file>