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42355-5D06-5EC3-D6B1-34DEA1EEFCEE}" v="56" dt="2024-02-01T08:48:18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1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9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1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8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europarl.europa.eu/doceo/document/TA-8-2019-0081_H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BC67A1-175E-439E-85E2-88911C119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7B82C-30F1-42B4-BE36-3DB42DD51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CA1578-CEEB-41BB-8068-C0DA02C36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B9F5E4-835D-5298-AA2A-3D7062F1F2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r="6" b="19834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Top Left">
            <a:extLst>
              <a:ext uri="{FF2B5EF4-FFF2-40B4-BE49-F238E27FC236}">
                <a16:creationId xmlns:a16="http://schemas.microsoft.com/office/drawing/2014/main" id="{7DF11618-754F-4C58-94AD-F7AA3530D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125493" y="145598"/>
            <a:ext cx="5104732" cy="4853749"/>
            <a:chOff x="3538537" y="995362"/>
            <a:chExt cx="5104732" cy="4853749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4C1B16-3C93-4003-88AD-F74DAD18C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48071" y="1004887"/>
              <a:ext cx="5085197" cy="4844224"/>
            </a:xfrm>
            <a:custGeom>
              <a:avLst/>
              <a:gdLst>
                <a:gd name="connsiteX0" fmla="*/ 425663 w 5085197"/>
                <a:gd name="connsiteY0" fmla="*/ 0 h 4844224"/>
                <a:gd name="connsiteX1" fmla="*/ 277263 w 5085197"/>
                <a:gd name="connsiteY1" fmla="*/ 200882 h 4844224"/>
                <a:gd name="connsiteX2" fmla="*/ 155629 w 5085197"/>
                <a:gd name="connsiteY2" fmla="*/ 472154 h 4844224"/>
                <a:gd name="connsiteX3" fmla="*/ 55998 w 5085197"/>
                <a:gd name="connsiteY3" fmla="*/ 785336 h 4844224"/>
                <a:gd name="connsiteX4" fmla="*/ 6182 w 5085197"/>
                <a:gd name="connsiteY4" fmla="*/ 1154335 h 4844224"/>
                <a:gd name="connsiteX5" fmla="*/ 6182 w 5085197"/>
                <a:gd name="connsiteY5" fmla="*/ 1577245 h 4844224"/>
                <a:gd name="connsiteX6" fmla="*/ 59998 w 5085197"/>
                <a:gd name="connsiteY6" fmla="*/ 1960245 h 4844224"/>
                <a:gd name="connsiteX7" fmla="*/ 187633 w 5085197"/>
                <a:gd name="connsiteY7" fmla="*/ 2261426 h 4844224"/>
                <a:gd name="connsiteX8" fmla="*/ 365084 w 5085197"/>
                <a:gd name="connsiteY8" fmla="*/ 2474881 h 4844224"/>
                <a:gd name="connsiteX9" fmla="*/ 642261 w 5085197"/>
                <a:gd name="connsiteY9" fmla="*/ 2658428 h 4844224"/>
                <a:gd name="connsiteX10" fmla="*/ 965254 w 5085197"/>
                <a:gd name="connsiteY10" fmla="*/ 2770156 h 4844224"/>
                <a:gd name="connsiteX11" fmla="*/ 1312155 w 5085197"/>
                <a:gd name="connsiteY11" fmla="*/ 2812066 h 4844224"/>
                <a:gd name="connsiteX12" fmla="*/ 1493606 w 5085197"/>
                <a:gd name="connsiteY12" fmla="*/ 2877884 h 4844224"/>
                <a:gd name="connsiteX13" fmla="*/ 1700965 w 5085197"/>
                <a:gd name="connsiteY13" fmla="*/ 3085338 h 4844224"/>
                <a:gd name="connsiteX14" fmla="*/ 1856508 w 5085197"/>
                <a:gd name="connsiteY14" fmla="*/ 3320701 h 4844224"/>
                <a:gd name="connsiteX15" fmla="*/ 1968141 w 5085197"/>
                <a:gd name="connsiteY15" fmla="*/ 3460337 h 4844224"/>
                <a:gd name="connsiteX16" fmla="*/ 2147593 w 5085197"/>
                <a:gd name="connsiteY16" fmla="*/ 3544157 h 4844224"/>
                <a:gd name="connsiteX17" fmla="*/ 2492493 w 5085197"/>
                <a:gd name="connsiteY17" fmla="*/ 3544157 h 4844224"/>
                <a:gd name="connsiteX18" fmla="*/ 2729760 w 5085197"/>
                <a:gd name="connsiteY18" fmla="*/ 3544157 h 4844224"/>
                <a:gd name="connsiteX19" fmla="*/ 2865301 w 5085197"/>
                <a:gd name="connsiteY19" fmla="*/ 3627978 h 4844224"/>
                <a:gd name="connsiteX20" fmla="*/ 2984935 w 5085197"/>
                <a:gd name="connsiteY20" fmla="*/ 3773615 h 4844224"/>
                <a:gd name="connsiteX21" fmla="*/ 3126477 w 5085197"/>
                <a:gd name="connsiteY21" fmla="*/ 3995071 h 4844224"/>
                <a:gd name="connsiteX22" fmla="*/ 3293926 w 5085197"/>
                <a:gd name="connsiteY22" fmla="*/ 4348163 h 4844224"/>
                <a:gd name="connsiteX23" fmla="*/ 3445469 w 5085197"/>
                <a:gd name="connsiteY23" fmla="*/ 4623435 h 4844224"/>
                <a:gd name="connsiteX24" fmla="*/ 3549196 w 5085197"/>
                <a:gd name="connsiteY24" fmla="*/ 4727163 h 4844224"/>
                <a:gd name="connsiteX25" fmla="*/ 3953913 w 5085197"/>
                <a:gd name="connsiteY25" fmla="*/ 4773073 h 4844224"/>
                <a:gd name="connsiteX26" fmla="*/ 4406542 w 5085197"/>
                <a:gd name="connsiteY26" fmla="*/ 4729163 h 4844224"/>
                <a:gd name="connsiteX27" fmla="*/ 4573991 w 5085197"/>
                <a:gd name="connsiteY27" fmla="*/ 4709256 h 4844224"/>
                <a:gd name="connsiteX28" fmla="*/ 5085198 w 5085197"/>
                <a:gd name="connsiteY28" fmla="*/ 4844225 h 4844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085197" h="4844224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65E8AD-ED51-4874-AABA-DDA0C1597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22792" y="1004887"/>
              <a:ext cx="5010476" cy="4649438"/>
            </a:xfrm>
            <a:custGeom>
              <a:avLst/>
              <a:gdLst>
                <a:gd name="connsiteX0" fmla="*/ 454193 w 5010476"/>
                <a:gd name="connsiteY0" fmla="*/ 0 h 4649438"/>
                <a:gd name="connsiteX1" fmla="*/ 352085 w 5010476"/>
                <a:gd name="connsiteY1" fmla="*/ 92869 h 4649438"/>
                <a:gd name="connsiteX2" fmla="*/ 242452 w 5010476"/>
                <a:gd name="connsiteY2" fmla="*/ 260414 h 4649438"/>
                <a:gd name="connsiteX3" fmla="*/ 130819 w 5010476"/>
                <a:gd name="connsiteY3" fmla="*/ 535686 h 4649438"/>
                <a:gd name="connsiteX4" fmla="*/ 57000 w 5010476"/>
                <a:gd name="connsiteY4" fmla="*/ 761143 h 4649438"/>
                <a:gd name="connsiteX5" fmla="*/ 3184 w 5010476"/>
                <a:gd name="connsiteY5" fmla="*/ 1140143 h 4649438"/>
                <a:gd name="connsiteX6" fmla="*/ 3184 w 5010476"/>
                <a:gd name="connsiteY6" fmla="*/ 1439704 h 4649438"/>
                <a:gd name="connsiteX7" fmla="*/ 60524 w 5010476"/>
                <a:gd name="connsiteY7" fmla="*/ 1905953 h 4649438"/>
                <a:gd name="connsiteX8" fmla="*/ 213686 w 5010476"/>
                <a:gd name="connsiteY8" fmla="*/ 2269808 h 4649438"/>
                <a:gd name="connsiteX9" fmla="*/ 373325 w 5010476"/>
                <a:gd name="connsiteY9" fmla="*/ 2455926 h 4649438"/>
                <a:gd name="connsiteX10" fmla="*/ 644502 w 5010476"/>
                <a:gd name="connsiteY10" fmla="*/ 2625662 h 4649438"/>
                <a:gd name="connsiteX11" fmla="*/ 902915 w 5010476"/>
                <a:gd name="connsiteY11" fmla="*/ 2697195 h 4649438"/>
                <a:gd name="connsiteX12" fmla="*/ 1224860 w 5010476"/>
                <a:gd name="connsiteY12" fmla="*/ 2719102 h 4649438"/>
                <a:gd name="connsiteX13" fmla="*/ 1430315 w 5010476"/>
                <a:gd name="connsiteY13" fmla="*/ 2731008 h 4649438"/>
                <a:gd name="connsiteX14" fmla="*/ 1652914 w 5010476"/>
                <a:gd name="connsiteY14" fmla="*/ 2852642 h 4649438"/>
                <a:gd name="connsiteX15" fmla="*/ 1739306 w 5010476"/>
                <a:gd name="connsiteY15" fmla="*/ 2985611 h 4649438"/>
                <a:gd name="connsiteX16" fmla="*/ 1848938 w 5010476"/>
                <a:gd name="connsiteY16" fmla="*/ 3155156 h 4649438"/>
                <a:gd name="connsiteX17" fmla="*/ 2015054 w 5010476"/>
                <a:gd name="connsiteY17" fmla="*/ 3294793 h 4649438"/>
                <a:gd name="connsiteX18" fmla="*/ 2231082 w 5010476"/>
                <a:gd name="connsiteY18" fmla="*/ 3336322 h 4649438"/>
                <a:gd name="connsiteX19" fmla="*/ 2427106 w 5010476"/>
                <a:gd name="connsiteY19" fmla="*/ 3278124 h 4649438"/>
                <a:gd name="connsiteX20" fmla="*/ 2531786 w 5010476"/>
                <a:gd name="connsiteY20" fmla="*/ 3151823 h 4649438"/>
                <a:gd name="connsiteX21" fmla="*/ 2520165 w 5010476"/>
                <a:gd name="connsiteY21" fmla="*/ 2907411 h 4649438"/>
                <a:gd name="connsiteX22" fmla="*/ 2481970 w 5010476"/>
                <a:gd name="connsiteY22" fmla="*/ 2648045 h 4649438"/>
                <a:gd name="connsiteX23" fmla="*/ 2458729 w 5010476"/>
                <a:gd name="connsiteY23" fmla="*/ 2513362 h 4649438"/>
                <a:gd name="connsiteX24" fmla="*/ 2458729 w 5010476"/>
                <a:gd name="connsiteY24" fmla="*/ 2408587 h 4649438"/>
                <a:gd name="connsiteX25" fmla="*/ 2581697 w 5010476"/>
                <a:gd name="connsiteY25" fmla="*/ 2310479 h 4649438"/>
                <a:gd name="connsiteX26" fmla="*/ 2762767 w 5010476"/>
                <a:gd name="connsiteY26" fmla="*/ 2325434 h 4649438"/>
                <a:gd name="connsiteX27" fmla="*/ 2872400 w 5010476"/>
                <a:gd name="connsiteY27" fmla="*/ 2410206 h 4649438"/>
                <a:gd name="connsiteX28" fmla="*/ 2925549 w 5010476"/>
                <a:gd name="connsiteY28" fmla="*/ 2637949 h 4649438"/>
                <a:gd name="connsiteX29" fmla="*/ 2820869 w 5010476"/>
                <a:gd name="connsiteY29" fmla="*/ 2968752 h 4649438"/>
                <a:gd name="connsiteX30" fmla="*/ 2789342 w 5010476"/>
                <a:gd name="connsiteY30" fmla="*/ 3194876 h 4649438"/>
                <a:gd name="connsiteX31" fmla="*/ 2889069 w 5010476"/>
                <a:gd name="connsiteY31" fmla="*/ 3447574 h 4649438"/>
                <a:gd name="connsiteX32" fmla="*/ 3070139 w 5010476"/>
                <a:gd name="connsiteY32" fmla="*/ 3783330 h 4649438"/>
                <a:gd name="connsiteX33" fmla="*/ 3181486 w 5010476"/>
                <a:gd name="connsiteY33" fmla="*/ 4014407 h 4649438"/>
                <a:gd name="connsiteX34" fmla="*/ 3351888 w 5010476"/>
                <a:gd name="connsiteY34" fmla="*/ 4312539 h 4649438"/>
                <a:gd name="connsiteX35" fmla="*/ 3512194 w 5010476"/>
                <a:gd name="connsiteY35" fmla="*/ 4504087 h 4649438"/>
                <a:gd name="connsiteX36" fmla="*/ 3670119 w 5010476"/>
                <a:gd name="connsiteY36" fmla="*/ 4595051 h 4649438"/>
                <a:gd name="connsiteX37" fmla="*/ 3909386 w 5010476"/>
                <a:gd name="connsiteY37" fmla="*/ 4623816 h 4649438"/>
                <a:gd name="connsiteX38" fmla="*/ 4136653 w 5010476"/>
                <a:gd name="connsiteY38" fmla="*/ 4623816 h 4649438"/>
                <a:gd name="connsiteX39" fmla="*/ 4435071 w 5010476"/>
                <a:gd name="connsiteY39" fmla="*/ 4599432 h 4649438"/>
                <a:gd name="connsiteX40" fmla="*/ 4562992 w 5010476"/>
                <a:gd name="connsiteY40" fmla="*/ 4599432 h 4649438"/>
                <a:gd name="connsiteX41" fmla="*/ 5010477 w 5010476"/>
                <a:gd name="connsiteY41" fmla="*/ 4649439 h 464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010476" h="4649438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E5C306-3C29-4BD3-97E1-DCA86FF3E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99586" y="1004887"/>
              <a:ext cx="4933777" cy="4552473"/>
            </a:xfrm>
            <a:custGeom>
              <a:avLst/>
              <a:gdLst>
                <a:gd name="connsiteX0" fmla="*/ 4933778 w 4933777"/>
                <a:gd name="connsiteY0" fmla="*/ 4552474 h 4552473"/>
                <a:gd name="connsiteX1" fmla="*/ 4020997 w 4933777"/>
                <a:gd name="connsiteY1" fmla="*/ 4493324 h 4552473"/>
                <a:gd name="connsiteX2" fmla="*/ 3777538 w 4933777"/>
                <a:gd name="connsiteY2" fmla="*/ 4468273 h 4552473"/>
                <a:gd name="connsiteX3" fmla="*/ 3411207 w 4933777"/>
                <a:gd name="connsiteY3" fmla="*/ 4277868 h 4552473"/>
                <a:gd name="connsiteX4" fmla="*/ 3215944 w 4933777"/>
                <a:gd name="connsiteY4" fmla="*/ 3958971 h 4552473"/>
                <a:gd name="connsiteX5" fmla="*/ 3056400 w 4933777"/>
                <a:gd name="connsiteY5" fmla="*/ 3618548 h 4552473"/>
                <a:gd name="connsiteX6" fmla="*/ 2963341 w 4933777"/>
                <a:gd name="connsiteY6" fmla="*/ 3314319 h 4552473"/>
                <a:gd name="connsiteX7" fmla="*/ 3029825 w 4933777"/>
                <a:gd name="connsiteY7" fmla="*/ 2870454 h 4552473"/>
                <a:gd name="connsiteX8" fmla="*/ 3094595 w 4933777"/>
                <a:gd name="connsiteY8" fmla="*/ 2449830 h 4552473"/>
                <a:gd name="connsiteX9" fmla="*/ 2979915 w 4933777"/>
                <a:gd name="connsiteY9" fmla="*/ 2245328 h 4552473"/>
                <a:gd name="connsiteX10" fmla="*/ 2843707 w 4933777"/>
                <a:gd name="connsiteY10" fmla="*/ 2162175 h 4552473"/>
                <a:gd name="connsiteX11" fmla="*/ 2529668 w 4933777"/>
                <a:gd name="connsiteY11" fmla="*/ 2080736 h 4552473"/>
                <a:gd name="connsiteX12" fmla="*/ 2336977 w 4933777"/>
                <a:gd name="connsiteY12" fmla="*/ 2125599 h 4552473"/>
                <a:gd name="connsiteX13" fmla="*/ 2044559 w 4933777"/>
                <a:gd name="connsiteY13" fmla="*/ 2271903 h 4552473"/>
                <a:gd name="connsiteX14" fmla="*/ 2007317 w 4933777"/>
                <a:gd name="connsiteY14" fmla="*/ 2312099 h 4552473"/>
                <a:gd name="connsiteX15" fmla="*/ 1999030 w 4933777"/>
                <a:gd name="connsiteY15" fmla="*/ 2371916 h 4552473"/>
                <a:gd name="connsiteX16" fmla="*/ 2129427 w 4933777"/>
                <a:gd name="connsiteY16" fmla="*/ 2502408 h 4552473"/>
                <a:gd name="connsiteX17" fmla="*/ 2226582 w 4933777"/>
                <a:gd name="connsiteY17" fmla="*/ 2627948 h 4552473"/>
                <a:gd name="connsiteX18" fmla="*/ 2273064 w 4933777"/>
                <a:gd name="connsiteY18" fmla="*/ 2782538 h 4552473"/>
                <a:gd name="connsiteX19" fmla="*/ 2203246 w 4933777"/>
                <a:gd name="connsiteY19" fmla="*/ 2993612 h 4552473"/>
                <a:gd name="connsiteX20" fmla="*/ 2115140 w 4933777"/>
                <a:gd name="connsiteY20" fmla="*/ 3048476 h 4552473"/>
                <a:gd name="connsiteX21" fmla="*/ 1952262 w 4933777"/>
                <a:gd name="connsiteY21" fmla="*/ 3025235 h 4552473"/>
                <a:gd name="connsiteX22" fmla="*/ 1801100 w 4933777"/>
                <a:gd name="connsiteY22" fmla="*/ 2888933 h 4552473"/>
                <a:gd name="connsiteX23" fmla="*/ 1722995 w 4933777"/>
                <a:gd name="connsiteY23" fmla="*/ 2689479 h 4552473"/>
                <a:gd name="connsiteX24" fmla="*/ 1653177 w 4933777"/>
                <a:gd name="connsiteY24" fmla="*/ 2574798 h 4552473"/>
                <a:gd name="connsiteX25" fmla="*/ 1500301 w 4933777"/>
                <a:gd name="connsiteY25" fmla="*/ 2531555 h 4552473"/>
                <a:gd name="connsiteX26" fmla="*/ 1364093 w 4933777"/>
                <a:gd name="connsiteY26" fmla="*/ 2583085 h 4552473"/>
                <a:gd name="connsiteX27" fmla="*/ 1191310 w 4933777"/>
                <a:gd name="connsiteY27" fmla="*/ 2618041 h 4552473"/>
                <a:gd name="connsiteX28" fmla="*/ 759351 w 4933777"/>
                <a:gd name="connsiteY28" fmla="*/ 2618041 h 4552473"/>
                <a:gd name="connsiteX29" fmla="*/ 506843 w 4933777"/>
                <a:gd name="connsiteY29" fmla="*/ 2521649 h 4552473"/>
                <a:gd name="connsiteX30" fmla="*/ 290816 w 4933777"/>
                <a:gd name="connsiteY30" fmla="*/ 2343817 h 4552473"/>
                <a:gd name="connsiteX31" fmla="*/ 126320 w 4933777"/>
                <a:gd name="connsiteY31" fmla="*/ 2062925 h 4552473"/>
                <a:gd name="connsiteX32" fmla="*/ 24021 w 4933777"/>
                <a:gd name="connsiteY32" fmla="*/ 1594295 h 4552473"/>
                <a:gd name="connsiteX33" fmla="*/ 1066 w 4933777"/>
                <a:gd name="connsiteY33" fmla="*/ 1140428 h 4552473"/>
                <a:gd name="connsiteX34" fmla="*/ 87172 w 4933777"/>
                <a:gd name="connsiteY34" fmla="*/ 617601 h 4552473"/>
                <a:gd name="connsiteX35" fmla="*/ 256526 w 4933777"/>
                <a:gd name="connsiteY35" fmla="*/ 249936 h 4552473"/>
                <a:gd name="connsiteX36" fmla="*/ 461504 w 4933777"/>
                <a:gd name="connsiteY36" fmla="*/ 0 h 455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933777" h="4552473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2BA2F3-A842-4EA4-8CB8-FD66BD1CE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72372" y="1004887"/>
              <a:ext cx="4844417" cy="4402074"/>
            </a:xfrm>
            <a:custGeom>
              <a:avLst/>
              <a:gdLst>
                <a:gd name="connsiteX0" fmla="*/ 486254 w 4844417"/>
                <a:gd name="connsiteY0" fmla="*/ 0 h 4402074"/>
                <a:gd name="connsiteX1" fmla="*/ 223364 w 4844417"/>
                <a:gd name="connsiteY1" fmla="*/ 286226 h 4402074"/>
                <a:gd name="connsiteX2" fmla="*/ 67821 w 4844417"/>
                <a:gd name="connsiteY2" fmla="*/ 699135 h 4402074"/>
                <a:gd name="connsiteX3" fmla="*/ 3 w 4844417"/>
                <a:gd name="connsiteY3" fmla="*/ 1273683 h 4402074"/>
                <a:gd name="connsiteX4" fmla="*/ 135543 w 4844417"/>
                <a:gd name="connsiteY4" fmla="*/ 2031683 h 4402074"/>
                <a:gd name="connsiteX5" fmla="*/ 297088 w 4844417"/>
                <a:gd name="connsiteY5" fmla="*/ 2312956 h 4402074"/>
                <a:gd name="connsiteX6" fmla="*/ 582171 w 4844417"/>
                <a:gd name="connsiteY6" fmla="*/ 2518410 h 4402074"/>
                <a:gd name="connsiteX7" fmla="*/ 972982 w 4844417"/>
                <a:gd name="connsiteY7" fmla="*/ 2518410 h 4402074"/>
                <a:gd name="connsiteX8" fmla="*/ 1389700 w 4844417"/>
                <a:gd name="connsiteY8" fmla="*/ 2350484 h 4402074"/>
                <a:gd name="connsiteX9" fmla="*/ 1665544 w 4844417"/>
                <a:gd name="connsiteY9" fmla="*/ 2204180 h 4402074"/>
                <a:gd name="connsiteX10" fmla="*/ 2180656 w 4844417"/>
                <a:gd name="connsiteY10" fmla="*/ 1966436 h 4402074"/>
                <a:gd name="connsiteX11" fmla="*/ 2499649 w 4844417"/>
                <a:gd name="connsiteY11" fmla="*/ 1926527 h 4402074"/>
                <a:gd name="connsiteX12" fmla="*/ 2867695 w 4844417"/>
                <a:gd name="connsiteY12" fmla="*/ 2041303 h 4402074"/>
                <a:gd name="connsiteX13" fmla="*/ 3100295 w 4844417"/>
                <a:gd name="connsiteY13" fmla="*/ 2147602 h 4402074"/>
                <a:gd name="connsiteX14" fmla="*/ 3275174 w 4844417"/>
                <a:gd name="connsiteY14" fmla="*/ 2370582 h 4402074"/>
                <a:gd name="connsiteX15" fmla="*/ 3246123 w 4844417"/>
                <a:gd name="connsiteY15" fmla="*/ 2631948 h 4402074"/>
                <a:gd name="connsiteX16" fmla="*/ 3102581 w 4844417"/>
                <a:gd name="connsiteY16" fmla="*/ 2947892 h 4402074"/>
                <a:gd name="connsiteX17" fmla="*/ 3070958 w 4844417"/>
                <a:gd name="connsiteY17" fmla="*/ 3462052 h 4402074"/>
                <a:gd name="connsiteX18" fmla="*/ 3194402 w 4844417"/>
                <a:gd name="connsiteY18" fmla="*/ 3792379 h 4402074"/>
                <a:gd name="connsiteX19" fmla="*/ 3329371 w 4844417"/>
                <a:gd name="connsiteY19" fmla="*/ 4048030 h 4402074"/>
                <a:gd name="connsiteX20" fmla="*/ 3539017 w 4844417"/>
                <a:gd name="connsiteY20" fmla="*/ 4257771 h 4402074"/>
                <a:gd name="connsiteX21" fmla="*/ 3911254 w 4844417"/>
                <a:gd name="connsiteY21" fmla="*/ 4353592 h 4402074"/>
                <a:gd name="connsiteX22" fmla="*/ 4272632 w 4844417"/>
                <a:gd name="connsiteY22" fmla="*/ 4353592 h 4402074"/>
                <a:gd name="connsiteX23" fmla="*/ 4528760 w 4844417"/>
                <a:gd name="connsiteY23" fmla="*/ 4368832 h 4402074"/>
                <a:gd name="connsiteX24" fmla="*/ 4844418 w 4844417"/>
                <a:gd name="connsiteY24" fmla="*/ 4402074 h 440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44417" h="4402074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1968F54-9FAB-433B-B990-0552F58E04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53707" y="1004887"/>
              <a:ext cx="3915933" cy="2452322"/>
            </a:xfrm>
            <a:custGeom>
              <a:avLst/>
              <a:gdLst>
                <a:gd name="connsiteX0" fmla="*/ 540651 w 3915933"/>
                <a:gd name="connsiteY0" fmla="*/ 0 h 2452322"/>
                <a:gd name="connsiteX1" fmla="*/ 235470 w 3915933"/>
                <a:gd name="connsiteY1" fmla="*/ 274320 h 2452322"/>
                <a:gd name="connsiteX2" fmla="*/ 103929 w 3915933"/>
                <a:gd name="connsiteY2" fmla="*/ 537496 h 2452322"/>
                <a:gd name="connsiteX3" fmla="*/ 2869 w 3915933"/>
                <a:gd name="connsiteY3" fmla="*/ 998792 h 2452322"/>
                <a:gd name="connsiteX4" fmla="*/ 59638 w 3915933"/>
                <a:gd name="connsiteY4" fmla="*/ 1582007 h 2452322"/>
                <a:gd name="connsiteX5" fmla="*/ 139934 w 3915933"/>
                <a:gd name="connsiteY5" fmla="*/ 1897856 h 2452322"/>
                <a:gd name="connsiteX6" fmla="*/ 258996 w 3915933"/>
                <a:gd name="connsiteY6" fmla="*/ 2195703 h 2452322"/>
                <a:gd name="connsiteX7" fmla="*/ 495788 w 3915933"/>
                <a:gd name="connsiteY7" fmla="*/ 2417350 h 2452322"/>
                <a:gd name="connsiteX8" fmla="*/ 627328 w 3915933"/>
                <a:gd name="connsiteY8" fmla="*/ 2450592 h 2452322"/>
                <a:gd name="connsiteX9" fmla="*/ 1170063 w 3915933"/>
                <a:gd name="connsiteY9" fmla="*/ 2249710 h 2452322"/>
                <a:gd name="connsiteX10" fmla="*/ 1352847 w 3915933"/>
                <a:gd name="connsiteY10" fmla="*/ 2102834 h 2452322"/>
                <a:gd name="connsiteX11" fmla="*/ 1978735 w 3915933"/>
                <a:gd name="connsiteY11" fmla="*/ 1834134 h 2452322"/>
                <a:gd name="connsiteX12" fmla="*/ 2306872 w 3915933"/>
                <a:gd name="connsiteY12" fmla="*/ 1789843 h 2452322"/>
                <a:gd name="connsiteX13" fmla="*/ 2731972 w 3915933"/>
                <a:gd name="connsiteY13" fmla="*/ 1870234 h 2452322"/>
                <a:gd name="connsiteX14" fmla="*/ 3172313 w 3915933"/>
                <a:gd name="connsiteY14" fmla="*/ 2021205 h 2452322"/>
                <a:gd name="connsiteX15" fmla="*/ 3573887 w 3915933"/>
                <a:gd name="connsiteY15" fmla="*/ 2010156 h 2452322"/>
                <a:gd name="connsiteX16" fmla="*/ 3860494 w 3915933"/>
                <a:gd name="connsiteY16" fmla="*/ 1867472 h 2452322"/>
                <a:gd name="connsiteX17" fmla="*/ 3913072 w 3915933"/>
                <a:gd name="connsiteY17" fmla="*/ 1652778 h 2452322"/>
                <a:gd name="connsiteX18" fmla="*/ 3681805 w 3915933"/>
                <a:gd name="connsiteY18" fmla="*/ 1295400 h 2452322"/>
                <a:gd name="connsiteX19" fmla="*/ 3029533 w 3915933"/>
                <a:gd name="connsiteY19" fmla="*/ 812197 h 2452322"/>
                <a:gd name="connsiteX20" fmla="*/ 2789789 w 3915933"/>
                <a:gd name="connsiteY20" fmla="*/ 668941 h 2452322"/>
                <a:gd name="connsiteX21" fmla="*/ 2510135 w 3915933"/>
                <a:gd name="connsiteY21" fmla="*/ 498539 h 2452322"/>
                <a:gd name="connsiteX22" fmla="*/ 2281630 w 3915933"/>
                <a:gd name="connsiteY22" fmla="*/ 355854 h 2452322"/>
                <a:gd name="connsiteX23" fmla="*/ 2002357 w 3915933"/>
                <a:gd name="connsiteY23" fmla="*/ 161544 h 2452322"/>
                <a:gd name="connsiteX24" fmla="*/ 1726037 w 3915933"/>
                <a:gd name="connsiteY24" fmla="*/ 0 h 245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915933" h="2452322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Graphic 3">
              <a:extLst>
                <a:ext uri="{FF2B5EF4-FFF2-40B4-BE49-F238E27FC236}">
                  <a16:creationId xmlns:a16="http://schemas.microsoft.com/office/drawing/2014/main" id="{7DF11618-754F-4C58-94AD-F7AA3530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538537" y="995362"/>
              <a:ext cx="3521990" cy="2074884"/>
              <a:chOff x="3538537" y="995362"/>
              <a:chExt cx="3521990" cy="2074884"/>
            </a:xfrm>
            <a:noFill/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890D7E4-2E90-4189-AA14-2693B9473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D53848D-8416-4C24-A2D1-CB2D5EF4B1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5C6ABEA-3701-4591-9F7A-DF96C707B2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BABF3D0-6D14-430A-8648-AA359FF6D4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23749" y="1004791"/>
                <a:ext cx="2567851" cy="1647045"/>
              </a:xfrm>
              <a:custGeom>
                <a:avLst/>
                <a:gdLst>
                  <a:gd name="connsiteX0" fmla="*/ 630083 w 2567851"/>
                  <a:gd name="connsiteY0" fmla="*/ 95 h 1647045"/>
                  <a:gd name="connsiteX1" fmla="*/ 124686 w 2567851"/>
                  <a:gd name="connsiteY1" fmla="*/ 410718 h 1647045"/>
                  <a:gd name="connsiteX2" fmla="*/ 26674 w 2567851"/>
                  <a:gd name="connsiteY2" fmla="*/ 689991 h 1647045"/>
                  <a:gd name="connsiteX3" fmla="*/ 1718 w 2567851"/>
                  <a:gd name="connsiteY3" fmla="*/ 974217 h 1647045"/>
                  <a:gd name="connsiteX4" fmla="*/ 56582 w 2567851"/>
                  <a:gd name="connsiteY4" fmla="*/ 1208627 h 1647045"/>
                  <a:gd name="connsiteX5" fmla="*/ 212792 w 2567851"/>
                  <a:gd name="connsiteY5" fmla="*/ 1443038 h 1647045"/>
                  <a:gd name="connsiteX6" fmla="*/ 385576 w 2567851"/>
                  <a:gd name="connsiteY6" fmla="*/ 1590961 h 1647045"/>
                  <a:gd name="connsiteX7" fmla="*/ 528451 w 2567851"/>
                  <a:gd name="connsiteY7" fmla="*/ 1645825 h 1647045"/>
                  <a:gd name="connsiteX8" fmla="*/ 739430 w 2567851"/>
                  <a:gd name="connsiteY8" fmla="*/ 1604296 h 1647045"/>
                  <a:gd name="connsiteX9" fmla="*/ 1023560 w 2567851"/>
                  <a:gd name="connsiteY9" fmla="*/ 1517809 h 1647045"/>
                  <a:gd name="connsiteX10" fmla="*/ 1384082 w 2567851"/>
                  <a:gd name="connsiteY10" fmla="*/ 1394841 h 1647045"/>
                  <a:gd name="connsiteX11" fmla="*/ 1872619 w 2567851"/>
                  <a:gd name="connsiteY11" fmla="*/ 1318355 h 1647045"/>
                  <a:gd name="connsiteX12" fmla="*/ 2169989 w 2567851"/>
                  <a:gd name="connsiteY12" fmla="*/ 1359884 h 1647045"/>
                  <a:gd name="connsiteX13" fmla="*/ 2331152 w 2567851"/>
                  <a:gd name="connsiteY13" fmla="*/ 1359884 h 1647045"/>
                  <a:gd name="connsiteX14" fmla="*/ 2500602 w 2567851"/>
                  <a:gd name="connsiteY14" fmla="*/ 1351598 h 1647045"/>
                  <a:gd name="connsiteX15" fmla="*/ 2557085 w 2567851"/>
                  <a:gd name="connsiteY15" fmla="*/ 1316641 h 1647045"/>
                  <a:gd name="connsiteX16" fmla="*/ 2533844 w 2567851"/>
                  <a:gd name="connsiteY16" fmla="*/ 1195292 h 1647045"/>
                  <a:gd name="connsiteX17" fmla="*/ 2312864 w 2567851"/>
                  <a:gd name="connsiteY17" fmla="*/ 1005745 h 1647045"/>
                  <a:gd name="connsiteX18" fmla="*/ 1980537 w 2567851"/>
                  <a:gd name="connsiteY18" fmla="*/ 763048 h 1647045"/>
                  <a:gd name="connsiteX19" fmla="*/ 1706408 w 2567851"/>
                  <a:gd name="connsiteY19" fmla="*/ 548640 h 1647045"/>
                  <a:gd name="connsiteX20" fmla="*/ 1422372 w 2567851"/>
                  <a:gd name="connsiteY20" fmla="*/ 328803 h 1647045"/>
                  <a:gd name="connsiteX21" fmla="*/ 960695 w 2567851"/>
                  <a:gd name="connsiteY21" fmla="*/ 0 h 1647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67851" h="1647045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C04F5C9-F7C6-4B5D-AA5A-252D9DDBAB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327427" y="1016602"/>
                <a:ext cx="1676495" cy="1223010"/>
              </a:xfrm>
              <a:custGeom>
                <a:avLst/>
                <a:gdLst>
                  <a:gd name="connsiteX0" fmla="*/ 1676495 w 1676495"/>
                  <a:gd name="connsiteY0" fmla="*/ 1223010 h 1223010"/>
                  <a:gd name="connsiteX1" fmla="*/ 1421702 w 1676495"/>
                  <a:gd name="connsiteY1" fmla="*/ 1000697 h 1223010"/>
                  <a:gd name="connsiteX2" fmla="*/ 1024604 w 1676495"/>
                  <a:gd name="connsiteY2" fmla="*/ 744665 h 1223010"/>
                  <a:gd name="connsiteX3" fmla="*/ 444722 w 1676495"/>
                  <a:gd name="connsiteY3" fmla="*/ 345758 h 1223010"/>
                  <a:gd name="connsiteX4" fmla="*/ 0 w 1676495"/>
                  <a:gd name="connsiteY4" fmla="*/ 0 h 1223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6495" h="122301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337B922-7D88-47CA-A9FD-0841B3735E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031727" y="1004887"/>
                <a:ext cx="3028800" cy="2065359"/>
              </a:xfrm>
              <a:custGeom>
                <a:avLst/>
                <a:gdLst>
                  <a:gd name="connsiteX0" fmla="*/ 525127 w 3028800"/>
                  <a:gd name="connsiteY0" fmla="*/ 0 h 2065359"/>
                  <a:gd name="connsiteX1" fmla="*/ 256141 w 3028800"/>
                  <a:gd name="connsiteY1" fmla="*/ 229648 h 2065359"/>
                  <a:gd name="connsiteX2" fmla="*/ 115552 w 3028800"/>
                  <a:gd name="connsiteY2" fmla="*/ 438531 h 2065359"/>
                  <a:gd name="connsiteX3" fmla="*/ 29446 w 3028800"/>
                  <a:gd name="connsiteY3" fmla="*/ 723424 h 2065359"/>
                  <a:gd name="connsiteX4" fmla="*/ 776 w 3028800"/>
                  <a:gd name="connsiteY4" fmla="*/ 1034606 h 2065359"/>
                  <a:gd name="connsiteX5" fmla="*/ 48592 w 3028800"/>
                  <a:gd name="connsiteY5" fmla="*/ 1288352 h 2065359"/>
                  <a:gd name="connsiteX6" fmla="*/ 146699 w 3028800"/>
                  <a:gd name="connsiteY6" fmla="*/ 1496568 h 2065359"/>
                  <a:gd name="connsiteX7" fmla="*/ 254332 w 3028800"/>
                  <a:gd name="connsiteY7" fmla="*/ 1721549 h 2065359"/>
                  <a:gd name="connsiteX8" fmla="*/ 338056 w 3028800"/>
                  <a:gd name="connsiteY8" fmla="*/ 1905857 h 2065359"/>
                  <a:gd name="connsiteX9" fmla="*/ 407398 w 3028800"/>
                  <a:gd name="connsiteY9" fmla="*/ 2008823 h 2065359"/>
                  <a:gd name="connsiteX10" fmla="*/ 476740 w 3028800"/>
                  <a:gd name="connsiteY10" fmla="*/ 2059114 h 2065359"/>
                  <a:gd name="connsiteX11" fmla="*/ 596374 w 3028800"/>
                  <a:gd name="connsiteY11" fmla="*/ 2047113 h 2065359"/>
                  <a:gd name="connsiteX12" fmla="*/ 804496 w 3028800"/>
                  <a:gd name="connsiteY12" fmla="*/ 1903476 h 2065359"/>
                  <a:gd name="connsiteX13" fmla="*/ 1084435 w 3028800"/>
                  <a:gd name="connsiteY13" fmla="*/ 1721549 h 2065359"/>
                  <a:gd name="connsiteX14" fmla="*/ 1369138 w 3028800"/>
                  <a:gd name="connsiteY14" fmla="*/ 1611439 h 2065359"/>
                  <a:gd name="connsiteX15" fmla="*/ 1603643 w 3028800"/>
                  <a:gd name="connsiteY15" fmla="*/ 1554004 h 2065359"/>
                  <a:gd name="connsiteX16" fmla="*/ 1897966 w 3028800"/>
                  <a:gd name="connsiteY16" fmla="*/ 1498949 h 2065359"/>
                  <a:gd name="connsiteX17" fmla="*/ 2146759 w 3028800"/>
                  <a:gd name="connsiteY17" fmla="*/ 1513332 h 2065359"/>
                  <a:gd name="connsiteX18" fmla="*/ 2292682 w 3028800"/>
                  <a:gd name="connsiteY18" fmla="*/ 1537240 h 2065359"/>
                  <a:gd name="connsiteX19" fmla="*/ 2584623 w 3028800"/>
                  <a:gd name="connsiteY19" fmla="*/ 1594676 h 2065359"/>
                  <a:gd name="connsiteX20" fmla="*/ 2795126 w 3028800"/>
                  <a:gd name="connsiteY20" fmla="*/ 1620964 h 2065359"/>
                  <a:gd name="connsiteX21" fmla="*/ 2972005 w 3028800"/>
                  <a:gd name="connsiteY21" fmla="*/ 1234631 h 20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8800" h="2065359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099EA02-8097-44CE-ABA3-D27A4AA00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2354" y="1198466"/>
              <a:ext cx="1161937" cy="1049976"/>
            </a:xfrm>
            <a:custGeom>
              <a:avLst/>
              <a:gdLst>
                <a:gd name="connsiteX0" fmla="*/ 279459 w 1161937"/>
                <a:gd name="connsiteY0" fmla="*/ 64453 h 1049976"/>
                <a:gd name="connsiteX1" fmla="*/ 99437 w 1161937"/>
                <a:gd name="connsiteY1" fmla="*/ 232093 h 1049976"/>
                <a:gd name="connsiteX2" fmla="*/ 2472 w 1161937"/>
                <a:gd name="connsiteY2" fmla="*/ 507746 h 1049976"/>
                <a:gd name="connsiteX3" fmla="*/ 17712 w 1161937"/>
                <a:gd name="connsiteY3" fmla="*/ 734917 h 1049976"/>
                <a:gd name="connsiteX4" fmla="*/ 85530 w 1161937"/>
                <a:gd name="connsiteY4" fmla="*/ 905320 h 1049976"/>
                <a:gd name="connsiteX5" fmla="*/ 388806 w 1161937"/>
                <a:gd name="connsiteY5" fmla="*/ 1048004 h 1049976"/>
                <a:gd name="connsiteX6" fmla="*/ 755709 w 1161937"/>
                <a:gd name="connsiteY6" fmla="*/ 984282 h 1049976"/>
                <a:gd name="connsiteX7" fmla="*/ 984214 w 1161937"/>
                <a:gd name="connsiteY7" fmla="*/ 856837 h 1049976"/>
                <a:gd name="connsiteX8" fmla="*/ 1144806 w 1161937"/>
                <a:gd name="connsiteY8" fmla="*/ 651859 h 1049976"/>
                <a:gd name="connsiteX9" fmla="*/ 1144806 w 1161937"/>
                <a:gd name="connsiteY9" fmla="*/ 435737 h 1049976"/>
                <a:gd name="connsiteX10" fmla="*/ 894203 w 1161937"/>
                <a:gd name="connsiteY10" fmla="*/ 110173 h 1049976"/>
                <a:gd name="connsiteX11" fmla="*/ 645219 w 1161937"/>
                <a:gd name="connsiteY11" fmla="*/ 11494 h 1049976"/>
                <a:gd name="connsiteX12" fmla="*/ 469102 w 1161937"/>
                <a:gd name="connsiteY12" fmla="*/ 3207 h 1049976"/>
                <a:gd name="connsiteX13" fmla="*/ 279459 w 1161937"/>
                <a:gd name="connsiteY13" fmla="*/ 64453 h 104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1937" h="1049976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7B9352D-F916-42DA-A39C-C6F0C72BB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50030" y="1304029"/>
              <a:ext cx="846327" cy="774726"/>
            </a:xfrm>
            <a:custGeom>
              <a:avLst/>
              <a:gdLst>
                <a:gd name="connsiteX0" fmla="*/ 223506 w 846327"/>
                <a:gd name="connsiteY0" fmla="*/ 47187 h 774726"/>
                <a:gd name="connsiteX1" fmla="*/ 29100 w 846327"/>
                <a:gd name="connsiteY1" fmla="*/ 283216 h 774726"/>
                <a:gd name="connsiteX2" fmla="*/ 29100 w 846327"/>
                <a:gd name="connsiteY2" fmla="*/ 589064 h 774726"/>
                <a:gd name="connsiteX3" fmla="*/ 155402 w 846327"/>
                <a:gd name="connsiteY3" fmla="*/ 735368 h 774726"/>
                <a:gd name="connsiteX4" fmla="*/ 402957 w 846327"/>
                <a:gd name="connsiteY4" fmla="*/ 770325 h 774726"/>
                <a:gd name="connsiteX5" fmla="*/ 638891 w 846327"/>
                <a:gd name="connsiteY5" fmla="*/ 698887 h 774726"/>
                <a:gd name="connsiteX6" fmla="*/ 818342 w 846327"/>
                <a:gd name="connsiteY6" fmla="*/ 519341 h 774726"/>
                <a:gd name="connsiteX7" fmla="*/ 844917 w 846327"/>
                <a:gd name="connsiteY7" fmla="*/ 356463 h 774726"/>
                <a:gd name="connsiteX8" fmla="*/ 675467 w 846327"/>
                <a:gd name="connsiteY8" fmla="*/ 70523 h 774726"/>
                <a:gd name="connsiteX9" fmla="*/ 343140 w 846327"/>
                <a:gd name="connsiteY9" fmla="*/ 7372 h 774726"/>
                <a:gd name="connsiteX10" fmla="*/ 223506 w 846327"/>
                <a:gd name="connsiteY10" fmla="*/ 47187 h 77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327" h="774726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BECF786-5D3B-4D7B-941E-FE96E6478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6972" y="1445833"/>
              <a:ext cx="477596" cy="447528"/>
            </a:xfrm>
            <a:custGeom>
              <a:avLst/>
              <a:gdLst>
                <a:gd name="connsiteX0" fmla="*/ 88185 w 477596"/>
                <a:gd name="connsiteY0" fmla="*/ 75022 h 447528"/>
                <a:gd name="connsiteX1" fmla="*/ 79 w 477596"/>
                <a:gd name="connsiteY1" fmla="*/ 236280 h 447528"/>
                <a:gd name="connsiteX2" fmla="*/ 69897 w 477596"/>
                <a:gd name="connsiteY2" fmla="*/ 370964 h 447528"/>
                <a:gd name="connsiteX3" fmla="*/ 172958 w 477596"/>
                <a:gd name="connsiteY3" fmla="*/ 429162 h 447528"/>
                <a:gd name="connsiteX4" fmla="*/ 309165 w 477596"/>
                <a:gd name="connsiteY4" fmla="*/ 440782 h 447528"/>
                <a:gd name="connsiteX5" fmla="*/ 432990 w 477596"/>
                <a:gd name="connsiteY5" fmla="*/ 316957 h 447528"/>
                <a:gd name="connsiteX6" fmla="*/ 476996 w 477596"/>
                <a:gd name="connsiteY6" fmla="*/ 164843 h 447528"/>
                <a:gd name="connsiteX7" fmla="*/ 383937 w 477596"/>
                <a:gd name="connsiteY7" fmla="*/ 26826 h 447528"/>
                <a:gd name="connsiteX8" fmla="*/ 88185 w 477596"/>
                <a:gd name="connsiteY8" fmla="*/ 75022 h 44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7596" h="447528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F19012F-4A59-4866-B2D1-60B1A89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4816" y="1004887"/>
              <a:ext cx="2861881" cy="1271168"/>
            </a:xfrm>
            <a:custGeom>
              <a:avLst/>
              <a:gdLst>
                <a:gd name="connsiteX0" fmla="*/ 0 w 2861881"/>
                <a:gd name="connsiteY0" fmla="*/ 0 h 1271168"/>
                <a:gd name="connsiteX1" fmla="*/ 176879 w 2861881"/>
                <a:gd name="connsiteY1" fmla="*/ 115157 h 1271168"/>
                <a:gd name="connsiteX2" fmla="*/ 400812 w 2861881"/>
                <a:gd name="connsiteY2" fmla="*/ 277178 h 1271168"/>
                <a:gd name="connsiteX3" fmla="*/ 652367 w 2861881"/>
                <a:gd name="connsiteY3" fmla="*/ 421958 h 1271168"/>
                <a:gd name="connsiteX4" fmla="*/ 1110615 w 2861881"/>
                <a:gd name="connsiteY4" fmla="*/ 690848 h 1271168"/>
                <a:gd name="connsiteX5" fmla="*/ 1410843 w 2861881"/>
                <a:gd name="connsiteY5" fmla="*/ 830580 h 1271168"/>
                <a:gd name="connsiteX6" fmla="*/ 1585341 w 2861881"/>
                <a:gd name="connsiteY6" fmla="*/ 917067 h 1271168"/>
                <a:gd name="connsiteX7" fmla="*/ 1896047 w 2861881"/>
                <a:gd name="connsiteY7" fmla="*/ 1114901 h 1271168"/>
                <a:gd name="connsiteX8" fmla="*/ 2042255 w 2861881"/>
                <a:gd name="connsiteY8" fmla="*/ 1204627 h 1271168"/>
                <a:gd name="connsiteX9" fmla="*/ 2276570 w 2861881"/>
                <a:gd name="connsiteY9" fmla="*/ 1271111 h 1271168"/>
                <a:gd name="connsiteX10" fmla="*/ 2568988 w 2861881"/>
                <a:gd name="connsiteY10" fmla="*/ 1128141 h 1271168"/>
                <a:gd name="connsiteX11" fmla="*/ 2726817 w 2861881"/>
                <a:gd name="connsiteY11" fmla="*/ 882110 h 1271168"/>
                <a:gd name="connsiteX12" fmla="*/ 2861882 w 2861881"/>
                <a:gd name="connsiteY12" fmla="*/ 574929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1881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A9DE6B4-5329-41C6-9FB0-2E88732A1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5128" y="1004887"/>
              <a:ext cx="2636234" cy="919096"/>
            </a:xfrm>
            <a:custGeom>
              <a:avLst/>
              <a:gdLst>
                <a:gd name="connsiteX0" fmla="*/ 0 w 2636234"/>
                <a:gd name="connsiteY0" fmla="*/ 0 h 919096"/>
                <a:gd name="connsiteX1" fmla="*/ 417862 w 2636234"/>
                <a:gd name="connsiteY1" fmla="*/ 274415 h 919096"/>
                <a:gd name="connsiteX2" fmla="*/ 980218 w 2636234"/>
                <a:gd name="connsiteY2" fmla="*/ 607981 h 919096"/>
                <a:gd name="connsiteX3" fmla="*/ 1473137 w 2636234"/>
                <a:gd name="connsiteY3" fmla="*/ 792290 h 919096"/>
                <a:gd name="connsiteX4" fmla="*/ 1827276 w 2636234"/>
                <a:gd name="connsiteY4" fmla="*/ 914400 h 919096"/>
                <a:gd name="connsiteX5" fmla="*/ 2119218 w 2636234"/>
                <a:gd name="connsiteY5" fmla="*/ 847344 h 919096"/>
                <a:gd name="connsiteX6" fmla="*/ 2269998 w 2636234"/>
                <a:gd name="connsiteY6" fmla="*/ 610362 h 919096"/>
                <a:gd name="connsiteX7" fmla="*/ 2413540 w 2636234"/>
                <a:gd name="connsiteY7" fmla="*/ 361379 h 919096"/>
                <a:gd name="connsiteX8" fmla="*/ 2636235 w 2636234"/>
                <a:gd name="connsiteY8" fmla="*/ 66961 h 91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6234" h="919096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5B645CC-35E5-4026-A374-3213D0173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7625" y="1004887"/>
              <a:ext cx="2292381" cy="625711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2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17ABE3A-3743-4935-8680-30474904B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40696" y="1004887"/>
              <a:ext cx="1865852" cy="421548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5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35BA021-8EE3-4AAC-886D-84BD02C5D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98062" y="1004887"/>
              <a:ext cx="1358265" cy="286935"/>
            </a:xfrm>
            <a:custGeom>
              <a:avLst/>
              <a:gdLst>
                <a:gd name="connsiteX0" fmla="*/ 0 w 1358265"/>
                <a:gd name="connsiteY0" fmla="*/ 11621 h 286935"/>
                <a:gd name="connsiteX1" fmla="*/ 200978 w 1358265"/>
                <a:gd name="connsiteY1" fmla="*/ 163830 h 286935"/>
                <a:gd name="connsiteX2" fmla="*/ 499586 w 1358265"/>
                <a:gd name="connsiteY2" fmla="*/ 258604 h 286935"/>
                <a:gd name="connsiteX3" fmla="*/ 780955 w 1358265"/>
                <a:gd name="connsiteY3" fmla="*/ 284417 h 286935"/>
                <a:gd name="connsiteX4" fmla="*/ 1027843 w 1358265"/>
                <a:gd name="connsiteY4" fmla="*/ 215456 h 286935"/>
                <a:gd name="connsiteX5" fmla="*/ 1358265 w 1358265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5" h="286935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4FDD7A-185B-4C48-925E-B353DDF0A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784276" y="1004887"/>
              <a:ext cx="890968" cy="167300"/>
            </a:xfrm>
            <a:custGeom>
              <a:avLst/>
              <a:gdLst>
                <a:gd name="connsiteX0" fmla="*/ 890968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ECAF353-692D-4440-A095-A282E677A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65548" y="2182176"/>
              <a:ext cx="1677721" cy="3076193"/>
            </a:xfrm>
            <a:custGeom>
              <a:avLst/>
              <a:gdLst>
                <a:gd name="connsiteX0" fmla="*/ 1665434 w 1677721"/>
                <a:gd name="connsiteY0" fmla="*/ 3076194 h 3076193"/>
                <a:gd name="connsiteX1" fmla="*/ 1068693 w 1677721"/>
                <a:gd name="connsiteY1" fmla="*/ 3054382 h 3076193"/>
                <a:gd name="connsiteX2" fmla="*/ 852952 w 1677721"/>
                <a:gd name="connsiteY2" fmla="*/ 3054382 h 3076193"/>
                <a:gd name="connsiteX3" fmla="*/ 519481 w 1677721"/>
                <a:gd name="connsiteY3" fmla="*/ 3002471 h 3076193"/>
                <a:gd name="connsiteX4" fmla="*/ 400610 w 1677721"/>
                <a:gd name="connsiteY4" fmla="*/ 2945892 h 3076193"/>
                <a:gd name="connsiteX5" fmla="*/ 184868 w 1677721"/>
                <a:gd name="connsiteY5" fmla="*/ 2706910 h 3076193"/>
                <a:gd name="connsiteX6" fmla="*/ 59138 w 1677721"/>
                <a:gd name="connsiteY6" fmla="*/ 2451830 h 3076193"/>
                <a:gd name="connsiteX7" fmla="*/ 274 w 1677721"/>
                <a:gd name="connsiteY7" fmla="*/ 2128552 h 3076193"/>
                <a:gd name="connsiteX8" fmla="*/ 172200 w 1677721"/>
                <a:gd name="connsiteY8" fmla="*/ 1672590 h 3076193"/>
                <a:gd name="connsiteX9" fmla="*/ 446806 w 1677721"/>
                <a:gd name="connsiteY9" fmla="*/ 1445133 h 3076193"/>
                <a:gd name="connsiteX10" fmla="*/ 633686 w 1677721"/>
                <a:gd name="connsiteY10" fmla="*/ 1381601 h 3076193"/>
                <a:gd name="connsiteX11" fmla="*/ 840188 w 1677721"/>
                <a:gd name="connsiteY11" fmla="*/ 1260348 h 3076193"/>
                <a:gd name="connsiteX12" fmla="*/ 904768 w 1677721"/>
                <a:gd name="connsiteY12" fmla="*/ 1108615 h 3076193"/>
                <a:gd name="connsiteX13" fmla="*/ 926294 w 1677721"/>
                <a:gd name="connsiteY13" fmla="*/ 955453 h 3076193"/>
                <a:gd name="connsiteX14" fmla="*/ 912959 w 1677721"/>
                <a:gd name="connsiteY14" fmla="*/ 763905 h 3076193"/>
                <a:gd name="connsiteX15" fmla="*/ 949535 w 1677721"/>
                <a:gd name="connsiteY15" fmla="*/ 651320 h 3076193"/>
                <a:gd name="connsiteX16" fmla="*/ 1089934 w 1677721"/>
                <a:gd name="connsiteY16" fmla="*/ 510826 h 3076193"/>
                <a:gd name="connsiteX17" fmla="*/ 1324535 w 1677721"/>
                <a:gd name="connsiteY17" fmla="*/ 323278 h 3076193"/>
                <a:gd name="connsiteX18" fmla="*/ 1677721 w 1677721"/>
                <a:gd name="connsiteY18" fmla="*/ 0 h 307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77721" h="3076193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8A28F31-C1FD-4B00-8A52-48952AB4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40193" y="2492025"/>
              <a:ext cx="1468691" cy="2607257"/>
            </a:xfrm>
            <a:custGeom>
              <a:avLst/>
              <a:gdLst>
                <a:gd name="connsiteX0" fmla="*/ 1450689 w 1468691"/>
                <a:gd name="connsiteY0" fmla="*/ 2568321 h 2607257"/>
                <a:gd name="connsiteX1" fmla="*/ 1210183 w 1468691"/>
                <a:gd name="connsiteY1" fmla="*/ 2590609 h 2607257"/>
                <a:gd name="connsiteX2" fmla="*/ 905573 w 1468691"/>
                <a:gd name="connsiteY2" fmla="*/ 2606802 h 2607257"/>
                <a:gd name="connsiteX3" fmla="*/ 558292 w 1468691"/>
                <a:gd name="connsiteY3" fmla="*/ 2587181 h 2607257"/>
                <a:gd name="connsiteX4" fmla="*/ 467138 w 1468691"/>
                <a:gd name="connsiteY4" fmla="*/ 2568702 h 2607257"/>
                <a:gd name="connsiteX5" fmla="*/ 206343 w 1468691"/>
                <a:gd name="connsiteY5" fmla="*/ 2407063 h 2607257"/>
                <a:gd name="connsiteX6" fmla="*/ 78613 w 1468691"/>
                <a:gd name="connsiteY6" fmla="*/ 2211896 h 2607257"/>
                <a:gd name="connsiteX7" fmla="*/ 2032 w 1468691"/>
                <a:gd name="connsiteY7" fmla="*/ 1936623 h 2607257"/>
                <a:gd name="connsiteX8" fmla="*/ 21177 w 1468691"/>
                <a:gd name="connsiteY8" fmla="*/ 1749933 h 2607257"/>
                <a:gd name="connsiteX9" fmla="*/ 116903 w 1468691"/>
                <a:gd name="connsiteY9" fmla="*/ 1594295 h 2607257"/>
                <a:gd name="connsiteX10" fmla="*/ 241300 w 1468691"/>
                <a:gd name="connsiteY10" fmla="*/ 1512951 h 2607257"/>
                <a:gd name="connsiteX11" fmla="*/ 475805 w 1468691"/>
                <a:gd name="connsiteY11" fmla="*/ 1500949 h 2607257"/>
                <a:gd name="connsiteX12" fmla="*/ 664781 w 1468691"/>
                <a:gd name="connsiteY12" fmla="*/ 1541621 h 2607257"/>
                <a:gd name="connsiteX13" fmla="*/ 803560 w 1468691"/>
                <a:gd name="connsiteY13" fmla="*/ 1541621 h 2607257"/>
                <a:gd name="connsiteX14" fmla="*/ 942340 w 1468691"/>
                <a:gd name="connsiteY14" fmla="*/ 1429131 h 2607257"/>
                <a:gd name="connsiteX15" fmla="*/ 1018921 w 1468691"/>
                <a:gd name="connsiteY15" fmla="*/ 1163383 h 2607257"/>
                <a:gd name="connsiteX16" fmla="*/ 1061974 w 1468691"/>
                <a:gd name="connsiteY16" fmla="*/ 811530 h 2607257"/>
                <a:gd name="connsiteX17" fmla="*/ 1114647 w 1468691"/>
                <a:gd name="connsiteY17" fmla="*/ 574548 h 2607257"/>
                <a:gd name="connsiteX18" fmla="*/ 1243806 w 1468691"/>
                <a:gd name="connsiteY18" fmla="*/ 284893 h 2607257"/>
                <a:gd name="connsiteX19" fmla="*/ 1468691 w 1468691"/>
                <a:gd name="connsiteY19" fmla="*/ 0 h 260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68691" h="2607257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1E3F6DD-B482-497A-843E-010612C85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58181" y="2783204"/>
              <a:ext cx="1175182" cy="2095685"/>
            </a:xfrm>
            <a:custGeom>
              <a:avLst/>
              <a:gdLst>
                <a:gd name="connsiteX0" fmla="*/ 1175183 w 1175182"/>
                <a:gd name="connsiteY0" fmla="*/ 1950434 h 2095685"/>
                <a:gd name="connsiteX1" fmla="*/ 696075 w 1175182"/>
                <a:gd name="connsiteY1" fmla="*/ 2077307 h 2095685"/>
                <a:gd name="connsiteX2" fmla="*/ 349175 w 1175182"/>
                <a:gd name="connsiteY2" fmla="*/ 2089309 h 2095685"/>
                <a:gd name="connsiteX3" fmla="*/ 73997 w 1175182"/>
                <a:gd name="connsiteY3" fmla="*/ 1987582 h 2095685"/>
                <a:gd name="connsiteX4" fmla="*/ 2179 w 1175182"/>
                <a:gd name="connsiteY4" fmla="*/ 1818037 h 2095685"/>
                <a:gd name="connsiteX5" fmla="*/ 18086 w 1175182"/>
                <a:gd name="connsiteY5" fmla="*/ 1694402 h 2095685"/>
                <a:gd name="connsiteX6" fmla="*/ 161627 w 1175182"/>
                <a:gd name="connsiteY6" fmla="*/ 1594676 h 2095685"/>
                <a:gd name="connsiteX7" fmla="*/ 384893 w 1175182"/>
                <a:gd name="connsiteY7" fmla="*/ 1664494 h 2095685"/>
                <a:gd name="connsiteX8" fmla="*/ 648069 w 1175182"/>
                <a:gd name="connsiteY8" fmla="*/ 1684401 h 2095685"/>
                <a:gd name="connsiteX9" fmla="*/ 831520 w 1175182"/>
                <a:gd name="connsiteY9" fmla="*/ 1550765 h 2095685"/>
                <a:gd name="connsiteX10" fmla="*/ 909245 w 1175182"/>
                <a:gd name="connsiteY10" fmla="*/ 1315402 h 2095685"/>
                <a:gd name="connsiteX11" fmla="*/ 975062 w 1175182"/>
                <a:gd name="connsiteY11" fmla="*/ 876586 h 2095685"/>
                <a:gd name="connsiteX12" fmla="*/ 989064 w 1175182"/>
                <a:gd name="connsiteY12" fmla="*/ 591312 h 2095685"/>
                <a:gd name="connsiteX13" fmla="*/ 1158514 w 1175182"/>
                <a:gd name="connsiteY13" fmla="*/ 0 h 209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5182" h="2095685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Bottom Right">
            <a:extLst>
              <a:ext uri="{FF2B5EF4-FFF2-40B4-BE49-F238E27FC236}">
                <a16:creationId xmlns:a16="http://schemas.microsoft.com/office/drawing/2014/main" id="{A5761FD8-9CFD-4F5A-AB69-F179306BC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2" name="Graphic 157">
              <a:extLst>
                <a:ext uri="{FF2B5EF4-FFF2-40B4-BE49-F238E27FC236}">
                  <a16:creationId xmlns:a16="http://schemas.microsoft.com/office/drawing/2014/main" id="{853A7FDC-72AB-4F06-8A0A-EE5BE087D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F1A41BD-2192-490D-9C88-AB9D242927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2F4F134-CBCA-4B59-8D8A-AEF12063F7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399BC90-16E2-4AAD-9BB1-6FECCA22B7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393E4470-E7B4-49CF-9EEF-4F40E31F36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25ED4C5-C452-433A-9E42-979F52F8B8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0B2D17D-9313-4262-BB14-4030DE291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3B17B98-027F-4155-A5F5-FED5D0F73C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EB1739-4A5E-4811-8CCC-6E261D292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  <a:ea typeface="Calibri Light"/>
                <a:cs typeface="Calibri Light"/>
              </a:rPr>
              <a:t>UMJETNA INTELIGENCIJA(AI)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193" y="4074515"/>
            <a:ext cx="7583133" cy="12791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200" dirty="0" err="1">
                <a:solidFill>
                  <a:srgbClr val="FFFFFF"/>
                </a:solidFill>
                <a:cs typeface="Segoe UI"/>
              </a:rPr>
              <a:t>Izradio</a:t>
            </a:r>
            <a:r>
              <a:rPr lang="en-US" sz="2200" dirty="0">
                <a:solidFill>
                  <a:srgbClr val="FFFFFF"/>
                </a:solidFill>
                <a:cs typeface="Segoe UI"/>
              </a:rPr>
              <a:t> Luka </a:t>
            </a:r>
            <a:r>
              <a:rPr lang="en-US" sz="2200" dirty="0" err="1">
                <a:solidFill>
                  <a:srgbClr val="FFFFFF"/>
                </a:solidFill>
                <a:cs typeface="Segoe UI"/>
              </a:rPr>
              <a:t>Kunješić</a:t>
            </a:r>
            <a:endParaRPr lang="en-US" sz="2200" dirty="0" err="1">
              <a:solidFill>
                <a:srgbClr val="FFFFFF"/>
              </a:solidFill>
            </a:endParaRPr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361195DA-BFB4-4917-BAFD-7D3D669EF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37795" y="4013703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BA6C567-3C4A-4D67-9D01-9CC2623D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180C785-A181-4425-9C06-6670254CB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E12301-1C96-4D15-9838-D5B894B22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Top Left">
            <a:extLst>
              <a:ext uri="{FF2B5EF4-FFF2-40B4-BE49-F238E27FC236}">
                <a16:creationId xmlns:a16="http://schemas.microsoft.com/office/drawing/2014/main" id="{D7A5FD75-4B35-4162-9304-569491255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5107DF9-40C8-458E-82E1-523137E7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83295-4F37-4B80-AF77-1798FB80C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5888C74-4F56-4347-8944-E676A3C89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69429CD-28C1-4DC7-84AD-4421A0AC8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62D63CF-41E9-4561-A945-E199ABE7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C95C339-F16B-492F-903D-A6855F56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85BC65A-0C9A-45A6-B18B-5E020CE98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4" name="Picture 3" descr="A computer screen with icons and text&#10;&#10;Description automatically generated">
            <a:extLst>
              <a:ext uri="{FF2B5EF4-FFF2-40B4-BE49-F238E27FC236}">
                <a16:creationId xmlns:a16="http://schemas.microsoft.com/office/drawing/2014/main" id="{22979830-C703-1685-C0DF-BF38922A5C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632" r="10728" b="1"/>
          <a:stretch/>
        </p:blipFill>
        <p:spPr>
          <a:xfrm>
            <a:off x="-1118" y="10"/>
            <a:ext cx="6094937" cy="6856614"/>
          </a:xfrm>
          <a:prstGeom prst="rect">
            <a:avLst/>
          </a:prstGeom>
        </p:spPr>
      </p:pic>
      <p:grpSp>
        <p:nvGrpSpPr>
          <p:cNvPr id="25" name="Bottom Right">
            <a:extLst>
              <a:ext uri="{FF2B5EF4-FFF2-40B4-BE49-F238E27FC236}">
                <a16:creationId xmlns:a16="http://schemas.microsoft.com/office/drawing/2014/main" id="{34676384-D846-461C-B8F3-BDB849B4A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50480E57-05E0-42B6-8693-191B4E9CF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1C989BD5-54F6-4747-83F1-81FCAEDAD8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D7EE029-E135-4899-AC49-78D6946CD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C9494D7-A3EA-4A41-8910-6B6FE95E59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9E7F2B7-DEB2-4B2A-99F9-10622D09E1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DACD4DB-BAF5-43DD-8CC8-4200A16D66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532D7D7-91B4-4F7C-B38E-5BBD5F3B42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2B7428A0-A810-46D6-9CC7-2475B2DF6E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4A0E07-B9C5-49FB-B94A-B28D740C7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robot touching a transparent screen&#10;&#10;Description automatically generated">
            <a:extLst>
              <a:ext uri="{FF2B5EF4-FFF2-40B4-BE49-F238E27FC236}">
                <a16:creationId xmlns:a16="http://schemas.microsoft.com/office/drawing/2014/main" id="{C5F0571E-6C68-8A63-7ADB-439307C0D2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l="24604" r="16060" b="-1"/>
          <a:stretch/>
        </p:blipFill>
        <p:spPr>
          <a:xfrm>
            <a:off x="6097063" y="10"/>
            <a:ext cx="6094937" cy="68566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9325B-B881-D471-D089-25B4A7A18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726538"/>
            <a:ext cx="4977905" cy="501707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highlight>
                  <a:srgbClr val="00FFFF"/>
                </a:highlight>
                <a:latin typeface="Helvetica"/>
                <a:cs typeface="Helvetica"/>
              </a:rPr>
              <a:t>UMJETNA INTELIGENCIJA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: je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sposobnost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nekog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uređaja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da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oponaša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ljudske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aktivnosti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poput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zaključivanja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učenja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planiranja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i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4000" err="1">
                <a:solidFill>
                  <a:srgbClr val="FFFFFF"/>
                </a:solidFill>
                <a:latin typeface="Helvetica"/>
                <a:cs typeface="Helvetica"/>
              </a:rPr>
              <a:t>kreativnosti</a:t>
            </a:r>
            <a:r>
              <a:rPr lang="en-US" sz="4000" dirty="0">
                <a:solidFill>
                  <a:srgbClr val="FFFFFF"/>
                </a:solidFill>
                <a:latin typeface="Helvetica"/>
                <a:cs typeface="Helvetica"/>
              </a:rPr>
              <a:t>.</a:t>
            </a:r>
            <a:endParaRPr lang="en-US" sz="4000" dirty="0">
              <a:solidFill>
                <a:srgbClr val="FFFFFF"/>
              </a:solidFill>
              <a:cs typeface="Segoe UI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746983-3265-9661-9EED-8632E6FD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05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DC655204-C06A-4A55-9BB4-C79C4AF9D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83BC876-5C0C-438A-8928-B1EC2E1E4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B3EEC1-86B7-4DB1-AB38-E2D749392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EB2CD0B-3D3E-4CF3-92F5-7AE77C22C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561934-15F2-4620-A65F-28EB73CD7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B9278E2-D464-4DE2-B229-D3D02ED2B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7AA3CE0-412D-4C03-9203-878479E0A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785346-E446-47E2-B3DD-C1C561E68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F6388E0-BD20-4901-B128-88D3D56A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32E3B4-18AC-3D1D-4A06-7B71A2151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197" y="126059"/>
            <a:ext cx="4987809" cy="1664573"/>
          </a:xfrm>
        </p:spPr>
        <p:txBody>
          <a:bodyPr>
            <a:normAutofit/>
          </a:bodyPr>
          <a:lstStyle/>
          <a:p>
            <a:r>
              <a:rPr lang="en-US" dirty="0" err="1"/>
              <a:t>Mogućnosti</a:t>
            </a:r>
            <a:r>
              <a:rPr lang="en-US" dirty="0"/>
              <a:t> 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AB6F0-EF91-93AE-8043-94E3EC88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25" y="1786597"/>
            <a:ext cx="6476318" cy="37286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err="1">
                <a:highlight>
                  <a:srgbClr val="00FFFF"/>
                </a:highlight>
                <a:latin typeface="Helvetica"/>
                <a:cs typeface="Helvetica"/>
              </a:rPr>
              <a:t>Sustavi</a:t>
            </a:r>
            <a:r>
              <a:rPr lang="en-US" dirty="0">
                <a:highlight>
                  <a:srgbClr val="00FFFF"/>
                </a:highlight>
                <a:latin typeface="Helvetica"/>
                <a:cs typeface="Helvetica"/>
              </a:rPr>
              <a:t> </a:t>
            </a:r>
            <a:r>
              <a:rPr lang="en-US" err="1">
                <a:highlight>
                  <a:srgbClr val="00FFFF"/>
                </a:highlight>
                <a:latin typeface="Helvetica"/>
                <a:cs typeface="Helvetica"/>
              </a:rPr>
              <a:t>umjetne</a:t>
            </a:r>
            <a:r>
              <a:rPr lang="en-US" dirty="0">
                <a:highlight>
                  <a:srgbClr val="00FFFF"/>
                </a:highlight>
                <a:latin typeface="Helvetica"/>
                <a:cs typeface="Helvetica"/>
              </a:rPr>
              <a:t> </a:t>
            </a:r>
            <a:r>
              <a:rPr lang="en-US" err="1">
                <a:highlight>
                  <a:srgbClr val="00FFFF"/>
                </a:highlight>
                <a:latin typeface="Helvetica"/>
                <a:cs typeface="Helvetica"/>
              </a:rPr>
              <a:t>inteligencije</a:t>
            </a:r>
            <a:r>
              <a:rPr lang="en-US" dirty="0">
                <a:latin typeface="Helvetica"/>
                <a:cs typeface="Helvetica"/>
              </a:rPr>
              <a:t>: </a:t>
            </a:r>
            <a:r>
              <a:rPr lang="en-US" err="1">
                <a:latin typeface="Helvetica"/>
                <a:cs typeface="Helvetica"/>
              </a:rPr>
              <a:t>mogu</a:t>
            </a:r>
            <a:r>
              <a:rPr lang="en-US" dirty="0">
                <a:latin typeface="Helvetica"/>
                <a:cs typeface="Helvetica"/>
              </a:rPr>
              <a:t> u </a:t>
            </a:r>
            <a:r>
              <a:rPr lang="en-US" err="1">
                <a:latin typeface="Helvetica"/>
                <a:cs typeface="Helvetica"/>
              </a:rPr>
              <a:t>određenoj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mjeri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prilagoditi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svoje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ponašanje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analiziranjem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prethodnih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situacija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i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samostalnim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radom</a:t>
            </a:r>
            <a:r>
              <a:rPr lang="en-US" dirty="0">
                <a:latin typeface="Helvetica"/>
                <a:cs typeface="Helvetica"/>
              </a:rPr>
              <a:t>.</a:t>
            </a:r>
          </a:p>
          <a:p>
            <a:pPr marL="0" indent="0">
              <a:buNone/>
            </a:pPr>
            <a:endParaRPr lang="en-US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err="1">
                <a:highlight>
                  <a:srgbClr val="00FFFF"/>
                </a:highlight>
                <a:latin typeface="Helvetica"/>
                <a:cs typeface="Helvetica"/>
              </a:rPr>
              <a:t>Umjetna</a:t>
            </a:r>
            <a:r>
              <a:rPr lang="en-US" dirty="0">
                <a:highlight>
                  <a:srgbClr val="00FFFF"/>
                </a:highlight>
                <a:latin typeface="Helvetica"/>
                <a:cs typeface="Helvetica"/>
              </a:rPr>
              <a:t> </a:t>
            </a:r>
            <a:r>
              <a:rPr lang="en-US" err="1">
                <a:highlight>
                  <a:srgbClr val="00FFFF"/>
                </a:highlight>
                <a:latin typeface="Helvetica"/>
                <a:cs typeface="Helvetica"/>
              </a:rPr>
              <a:t>inteligencija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omogućuje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tehničkim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sustavima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percipiranje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okruženja</a:t>
            </a:r>
            <a:r>
              <a:rPr lang="en-US" dirty="0">
                <a:latin typeface="Helvetica"/>
                <a:cs typeface="Helvetica"/>
              </a:rPr>
              <a:t>, </a:t>
            </a:r>
            <a:r>
              <a:rPr lang="en-US" err="1">
                <a:latin typeface="Helvetica"/>
                <a:cs typeface="Helvetica"/>
              </a:rPr>
              <a:t>uzimanje</a:t>
            </a:r>
            <a:r>
              <a:rPr lang="en-US" dirty="0">
                <a:latin typeface="Helvetica"/>
                <a:cs typeface="Helvetica"/>
              </a:rPr>
              <a:t> u </a:t>
            </a:r>
            <a:r>
              <a:rPr lang="en-US" err="1">
                <a:latin typeface="Helvetica"/>
                <a:cs typeface="Helvetica"/>
              </a:rPr>
              <a:t>obzir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onog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što</a:t>
            </a:r>
            <a:r>
              <a:rPr lang="en-US" dirty="0">
                <a:latin typeface="Helvetica"/>
                <a:cs typeface="Helvetica"/>
              </a:rPr>
              <a:t> vide </a:t>
            </a:r>
            <a:r>
              <a:rPr lang="en-US" err="1">
                <a:latin typeface="Helvetica"/>
                <a:cs typeface="Helvetica"/>
              </a:rPr>
              <a:t>i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rješavanje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problema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kako</a:t>
            </a:r>
            <a:r>
              <a:rPr lang="en-US" dirty="0">
                <a:latin typeface="Helvetica"/>
                <a:cs typeface="Helvetica"/>
              </a:rPr>
              <a:t> bi </a:t>
            </a:r>
            <a:r>
              <a:rPr lang="en-US" err="1">
                <a:latin typeface="Helvetica"/>
                <a:cs typeface="Helvetica"/>
              </a:rPr>
              <a:t>postigli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neki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err="1">
                <a:latin typeface="Helvetica"/>
                <a:cs typeface="Helvetica"/>
              </a:rPr>
              <a:t>cilj</a:t>
            </a:r>
            <a:r>
              <a:rPr lang="en-US" dirty="0">
                <a:latin typeface="Helvetica"/>
                <a:cs typeface="Helvetica"/>
              </a:rPr>
              <a:t>.</a:t>
            </a:r>
            <a:endParaRPr lang="en-US">
              <a:cs typeface="Segoe UI"/>
            </a:endParaRPr>
          </a:p>
        </p:txBody>
      </p:sp>
      <p:pic>
        <p:nvPicPr>
          <p:cNvPr id="4" name="Picture 3" descr="A robot touching a touch screen&#10;&#10;Description automatically generated">
            <a:extLst>
              <a:ext uri="{FF2B5EF4-FFF2-40B4-BE49-F238E27FC236}">
                <a16:creationId xmlns:a16="http://schemas.microsoft.com/office/drawing/2014/main" id="{110281D0-5882-B83B-BC8E-B468CD385C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27" r="9934" b="-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4C476EAB-383B-48F9-B661-B049EB50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045FFB7-76A2-4C6F-A15F-23BF1597C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F4E5EB5B-D417-4B20-9CBE-F3DCCA5F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6643958-DAAD-4611-BCC7-9BDB5917C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63D00C7-B9D3-4681-8C55-F137CBD364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0539B678-9BB9-4639-B9A4-4511639BB4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14F8CDF-D0D2-43AD-A7AB-0871C24A6E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25D54C27-D98D-4E8C-87BD-E0ECAB3BAE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CA10EDED-B646-4197-BF0C-C4A83018BA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B9B3D029-DC96-4655-89E2-D9387B3D56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F12D98D-E6A5-437D-830E-C5C0E7ACE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3758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5089F41F-380F-4E05-9A56-4C8F456E8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A95964E-B60E-42AA-AAF3-91A4345B3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C9A41BA-B255-49A5-9A9C-46B951135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076F12-9630-46F2-ADAF-617D35489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1DD2B33-B10F-441B-A5DE-95F578BE7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1C0380C-3C12-4AD4-A59D-9F4A5B527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012F9BC-0D26-4714-96A0-BB74332F9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0BDD384-5C35-40DD-81BD-260F7CD7C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9813DFC-2118-4F9F-B162-1DD0A32B4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29F9E7-F266-4C6B-F9C0-3BBD8C7D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4814412" cy="1664573"/>
          </a:xfrm>
        </p:spPr>
        <p:txBody>
          <a:bodyPr>
            <a:normAutofit/>
          </a:bodyPr>
          <a:lstStyle/>
          <a:p>
            <a:r>
              <a:rPr lang="en-US" dirty="0" err="1"/>
              <a:t>Važnost</a:t>
            </a:r>
            <a:r>
              <a:rPr lang="en-US" dirty="0"/>
              <a:t> UMJETNE INTELIGENCIJE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6E0A3-16EC-C7AC-2D53-1AE56A6A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72" y="3275428"/>
            <a:ext cx="11531424" cy="37286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Helvetica"/>
                <a:cs typeface="Helvetica"/>
              </a:rPr>
              <a:t>Neke </a:t>
            </a:r>
            <a:r>
              <a:rPr lang="en-US" sz="2400" err="1">
                <a:latin typeface="Helvetica"/>
                <a:cs typeface="Helvetica"/>
              </a:rPr>
              <a:t>tehnologije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umjetne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inteligencije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prisutne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su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već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više</a:t>
            </a:r>
            <a:r>
              <a:rPr lang="en-US" sz="2400" dirty="0">
                <a:latin typeface="Helvetica"/>
                <a:cs typeface="Helvetica"/>
              </a:rPr>
              <a:t> od 50 </a:t>
            </a:r>
            <a:r>
              <a:rPr lang="en-US" sz="2400" err="1">
                <a:latin typeface="Helvetica"/>
                <a:cs typeface="Helvetica"/>
              </a:rPr>
              <a:t>godina</a:t>
            </a:r>
            <a:r>
              <a:rPr lang="en-US" sz="2400" dirty="0">
                <a:latin typeface="Helvetica"/>
                <a:cs typeface="Helvetica"/>
              </a:rPr>
              <a:t>, </a:t>
            </a:r>
            <a:r>
              <a:rPr lang="en-US" sz="2400" err="1">
                <a:latin typeface="Helvetica"/>
                <a:cs typeface="Helvetica"/>
              </a:rPr>
              <a:t>ali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napredak</a:t>
            </a:r>
            <a:r>
              <a:rPr lang="en-US" sz="2400" dirty="0">
                <a:latin typeface="Helvetica"/>
                <a:cs typeface="Helvetica"/>
              </a:rPr>
              <a:t> u </a:t>
            </a:r>
            <a:r>
              <a:rPr lang="en-US" sz="2400" err="1">
                <a:latin typeface="Helvetica"/>
                <a:cs typeface="Helvetica"/>
              </a:rPr>
              <a:t>računalnoj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snazi</a:t>
            </a:r>
            <a:r>
              <a:rPr lang="en-US" sz="2400" dirty="0">
                <a:latin typeface="Helvetica"/>
                <a:cs typeface="Helvetica"/>
              </a:rPr>
              <a:t>, </a:t>
            </a:r>
            <a:r>
              <a:rPr lang="en-US" sz="2400" err="1">
                <a:latin typeface="Helvetica"/>
                <a:cs typeface="Helvetica"/>
              </a:rPr>
              <a:t>dostupnost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goleme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količine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podataka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i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novi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algoritmi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posljednjih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su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godina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doveli</a:t>
            </a:r>
            <a:r>
              <a:rPr lang="en-US" sz="2400" dirty="0">
                <a:latin typeface="Helvetica"/>
                <a:cs typeface="Helvetica"/>
              </a:rPr>
              <a:t> do </a:t>
            </a:r>
            <a:r>
              <a:rPr lang="en-US" sz="2400" err="1">
                <a:latin typeface="Helvetica"/>
                <a:cs typeface="Helvetica"/>
              </a:rPr>
              <a:t>velikih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otkrića</a:t>
            </a:r>
            <a:r>
              <a:rPr lang="en-US" sz="2400" dirty="0">
                <a:latin typeface="Helvetica"/>
                <a:cs typeface="Helvetica"/>
              </a:rPr>
              <a:t> u </a:t>
            </a:r>
            <a:r>
              <a:rPr lang="en-US" sz="2400" err="1">
                <a:latin typeface="Helvetica"/>
                <a:cs typeface="Helvetica"/>
              </a:rPr>
              <a:t>području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umjetne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inteligencije</a:t>
            </a:r>
            <a:r>
              <a:rPr lang="en-US" sz="2400" dirty="0">
                <a:latin typeface="Helvetica"/>
                <a:cs typeface="Helvetica"/>
              </a:rPr>
              <a:t>.</a:t>
            </a:r>
            <a:endParaRPr lang="en-US" sz="2400">
              <a:cs typeface="Segoe U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err="1">
                <a:latin typeface="Helvetica"/>
                <a:cs typeface="Helvetica"/>
              </a:rPr>
              <a:t>Umjetna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inteligencija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smatra</a:t>
            </a:r>
            <a:r>
              <a:rPr lang="en-US" sz="2400" dirty="0">
                <a:latin typeface="Helvetica"/>
                <a:cs typeface="Helvetica"/>
              </a:rPr>
              <a:t> se </a:t>
            </a:r>
            <a:r>
              <a:rPr lang="en-US" sz="2400" err="1">
                <a:latin typeface="Helvetica"/>
                <a:cs typeface="Helvetica"/>
              </a:rPr>
              <a:t>ključnom</a:t>
            </a:r>
            <a:r>
              <a:rPr lang="en-US" sz="2400" dirty="0">
                <a:latin typeface="Helvetica"/>
                <a:cs typeface="Helvetica"/>
              </a:rPr>
              <a:t> za </a:t>
            </a:r>
            <a:r>
              <a:rPr lang="en-US" sz="2400" err="1">
                <a:latin typeface="Helvetica"/>
                <a:cs typeface="Helvetica"/>
              </a:rPr>
              <a:t>digitalnu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transformaciju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društva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i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postala</a:t>
            </a:r>
            <a:r>
              <a:rPr lang="en-US" sz="2400" dirty="0">
                <a:latin typeface="Helvetica"/>
                <a:cs typeface="Helvetica"/>
              </a:rPr>
              <a:t> je </a:t>
            </a:r>
            <a:r>
              <a:rPr lang="en-US" sz="2400" u="sng" dirty="0">
                <a:latin typeface="Helvetica"/>
                <a:cs typeface="Helvetic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prioritet EU-a.</a:t>
            </a:r>
            <a:endParaRPr lang="en-US" sz="2400">
              <a:cs typeface="Segoe U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err="1">
                <a:latin typeface="Helvetica"/>
                <a:cs typeface="Helvetica"/>
              </a:rPr>
              <a:t>Predviđa</a:t>
            </a:r>
            <a:r>
              <a:rPr lang="en-US" sz="2400" dirty="0">
                <a:latin typeface="Helvetica"/>
                <a:cs typeface="Helvetica"/>
              </a:rPr>
              <a:t> se da </a:t>
            </a:r>
            <a:r>
              <a:rPr lang="en-US" sz="2400" err="1">
                <a:latin typeface="Helvetica"/>
                <a:cs typeface="Helvetica"/>
              </a:rPr>
              <a:t>će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umjetna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inteligencija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donijeti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goleme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promjene</a:t>
            </a:r>
            <a:r>
              <a:rPr lang="en-US" sz="2400" dirty="0">
                <a:latin typeface="Helvetica"/>
                <a:cs typeface="Helvetica"/>
              </a:rPr>
              <a:t> u </a:t>
            </a:r>
            <a:r>
              <a:rPr lang="en-US" sz="2400" err="1">
                <a:latin typeface="Helvetica"/>
                <a:cs typeface="Helvetica"/>
              </a:rPr>
              <a:t>budućnosti</a:t>
            </a:r>
            <a:r>
              <a:rPr lang="en-US" sz="2400" dirty="0">
                <a:latin typeface="Helvetica"/>
                <a:cs typeface="Helvetica"/>
              </a:rPr>
              <a:t>, no </a:t>
            </a:r>
            <a:r>
              <a:rPr lang="en-US" sz="2400" err="1">
                <a:latin typeface="Helvetica"/>
                <a:cs typeface="Helvetica"/>
              </a:rPr>
              <a:t>ona</a:t>
            </a:r>
            <a:r>
              <a:rPr lang="en-US" sz="2400" dirty="0">
                <a:latin typeface="Helvetica"/>
                <a:cs typeface="Helvetica"/>
              </a:rPr>
              <a:t> je </a:t>
            </a:r>
            <a:r>
              <a:rPr lang="en-US" sz="2400" err="1">
                <a:latin typeface="Helvetica"/>
                <a:cs typeface="Helvetica"/>
              </a:rPr>
              <a:t>već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sada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prisutna</a:t>
            </a:r>
            <a:r>
              <a:rPr lang="en-US" sz="2400" dirty="0">
                <a:latin typeface="Helvetica"/>
                <a:cs typeface="Helvetica"/>
              </a:rPr>
              <a:t> u </a:t>
            </a:r>
            <a:r>
              <a:rPr lang="en-US" sz="2400" err="1">
                <a:latin typeface="Helvetica"/>
                <a:cs typeface="Helvetica"/>
              </a:rPr>
              <a:t>našem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svakodnevnom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err="1">
                <a:latin typeface="Helvetica"/>
                <a:cs typeface="Helvetica"/>
              </a:rPr>
              <a:t>životu</a:t>
            </a:r>
            <a:r>
              <a:rPr lang="en-US" sz="2400" dirty="0">
                <a:latin typeface="Helvetica"/>
                <a:cs typeface="Helvetica"/>
              </a:rPr>
              <a:t>.</a:t>
            </a:r>
            <a:endParaRPr lang="en-US" sz="2400" dirty="0">
              <a:cs typeface="Segoe UI"/>
            </a:endParaRPr>
          </a:p>
          <a:p>
            <a:pPr>
              <a:lnSpc>
                <a:spcPct val="100000"/>
              </a:lnSpc>
            </a:pPr>
            <a:endParaRPr lang="en-US" sz="2000" dirty="0">
              <a:cs typeface="Segoe UI"/>
            </a:endParaRPr>
          </a:p>
        </p:txBody>
      </p:sp>
      <p:pic>
        <p:nvPicPr>
          <p:cNvPr id="4" name="Picture 3" descr="A robot in front of a blackboard with math equations&#10;&#10;Description automatically generated">
            <a:extLst>
              <a:ext uri="{FF2B5EF4-FFF2-40B4-BE49-F238E27FC236}">
                <a16:creationId xmlns:a16="http://schemas.microsoft.com/office/drawing/2014/main" id="{AB9613B2-6E36-4871-7B72-2268BBA02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898" y="153072"/>
            <a:ext cx="4817466" cy="2964594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F8C87E7-85A6-4119-B524-84AA9C0AA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795C3BD-3FC3-4E1B-AD87-32CDB6EEC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8C556CD-2C4A-474F-9FF7-77BBE788F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5ADB469-31B7-4DEF-BB35-B16F50DBE8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5B70D859-00C6-4B2A-934C-68F32BA7C5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AC0917A-2A49-4846-9772-79EEA1C994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DD6C017-B6D4-4DDE-90B4-DBA925B489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330A4B39-910B-4EB2-997D-208FB20D15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5DCA9C3-2763-4D68-BBAE-82D1DA0E9E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756A41BA-B004-4C26-806A-B2AAA1E285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60C5622-37F7-4A22-A941-BAAFD864F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8207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E12301-1C96-4D15-9838-D5B894B22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obot standing next to a large screen&#10;&#10;Description automatically generated">
            <a:extLst>
              <a:ext uri="{FF2B5EF4-FFF2-40B4-BE49-F238E27FC236}">
                <a16:creationId xmlns:a16="http://schemas.microsoft.com/office/drawing/2014/main" id="{A95ABAA3-5C13-C9D8-87E7-D6D318A208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9996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Top Left">
            <a:extLst>
              <a:ext uri="{FF2B5EF4-FFF2-40B4-BE49-F238E27FC236}">
                <a16:creationId xmlns:a16="http://schemas.microsoft.com/office/drawing/2014/main" id="{D7A5FD75-4B35-4162-9304-569491255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107DF9-40C8-458E-82E1-523137E7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BD83295-4F37-4B80-AF77-1798FB80C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888C74-4F56-4347-8944-E676A3C89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9429CD-28C1-4DC7-84AD-4421A0AC8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62D63CF-41E9-4561-A945-E199ABE7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95C339-F16B-492F-903D-A6855F56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85BC65A-0C9A-45A6-B18B-5E020CE98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F38CB16-5053-0CA5-3CDF-E5CC5D36B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6066"/>
            <a:ext cx="4795282" cy="501822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Vrste UMJETNE INTELIGENCIJE</a:t>
            </a:r>
          </a:p>
        </p:txBody>
      </p:sp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34676384-D846-461C-B8F3-BDB849B4A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50480E57-05E0-42B6-8693-191B4E9CF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C989BD5-54F6-4747-83F1-81FCAEDAD8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D7EE029-E135-4899-AC49-78D6946CD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C9494D7-A3EA-4A41-8910-6B6FE95E59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89E7F2B7-DEB2-4B2A-99F9-10622D09E1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DACD4DB-BAF5-43DD-8CC8-4200A16D66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532D7D7-91B4-4F7C-B38E-5BBD5F3B42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2B7428A0-A810-46D6-9CC7-2475B2DF6E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C4A0E07-B9C5-49FB-B94A-B28D740C7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B777-BBD1-7987-0EBA-D6F313B86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726538"/>
            <a:ext cx="4977905" cy="50170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err="1">
                <a:solidFill>
                  <a:schemeClr val="tx1"/>
                </a:solidFill>
                <a:highlight>
                  <a:srgbClr val="00FFFF"/>
                </a:highlight>
                <a:latin typeface="Helvetica"/>
                <a:cs typeface="Helvetica"/>
              </a:rPr>
              <a:t>Softver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: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virtualni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asistenti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softver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za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analizu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slika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tražilice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sustavi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prepoznavanja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govora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i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err="1">
                <a:solidFill>
                  <a:srgbClr val="FFFFFF"/>
                </a:solidFill>
                <a:latin typeface="Helvetica"/>
                <a:cs typeface="Helvetica"/>
              </a:rPr>
              <a:t>lica</a:t>
            </a:r>
            <a:endParaRPr lang="en-US" dirty="0">
              <a:solidFill>
                <a:srgbClr val="FFFFFF"/>
              </a:solidFill>
              <a:cs typeface="Segoe UI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highlight>
                  <a:srgbClr val="00FFFF"/>
                </a:highlight>
                <a:latin typeface="Helvetica"/>
                <a:cs typeface="Helvetica"/>
              </a:rPr>
              <a:t>Ugrađena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Helvetica"/>
                <a:cs typeface="Helvetica"/>
              </a:rPr>
              <a:t>umjetna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Helvetica"/>
                <a:cs typeface="Helvetica"/>
              </a:rPr>
              <a:t>inteligencija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: </a:t>
            </a:r>
            <a:r>
              <a:rPr lang="en-US" dirty="0" err="1">
                <a:solidFill>
                  <a:srgbClr val="FFFFFF"/>
                </a:solidFill>
                <a:latin typeface="Helvetica"/>
                <a:cs typeface="Helvetica"/>
              </a:rPr>
              <a:t>roboti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Helvetica"/>
                <a:cs typeface="Helvetica"/>
              </a:rPr>
              <a:t>autonomni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Helvetica"/>
                <a:cs typeface="Helvetica"/>
              </a:rPr>
              <a:t>automobili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Helvetica"/>
                <a:cs typeface="Helvetica"/>
              </a:rPr>
              <a:t>bespilotne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Helvetica"/>
                <a:cs typeface="Helvetica"/>
              </a:rPr>
              <a:t>letjelice</a:t>
            </a:r>
            <a:r>
              <a:rPr lang="en-US" dirty="0">
                <a:solidFill>
                  <a:srgbClr val="FFFFFF"/>
                </a:solidFill>
                <a:latin typeface="Helvetica"/>
                <a:cs typeface="Helvetica"/>
              </a:rPr>
              <a:t>, internet </a:t>
            </a:r>
            <a:r>
              <a:rPr lang="en-US" dirty="0" err="1">
                <a:solidFill>
                  <a:srgbClr val="FFFFFF"/>
                </a:solidFill>
                <a:latin typeface="Helvetica"/>
                <a:cs typeface="Helvetica"/>
              </a:rPr>
              <a:t>stvari</a:t>
            </a:r>
            <a:endParaRPr lang="en-US" dirty="0">
              <a:solidFill>
                <a:srgbClr val="FFFFFF"/>
              </a:solidFill>
              <a:cs typeface="Segoe UI"/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894605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E12301-1C96-4D15-9838-D5B894B22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hild hugging a robot&#10;&#10;Description automatically generated">
            <a:extLst>
              <a:ext uri="{FF2B5EF4-FFF2-40B4-BE49-F238E27FC236}">
                <a16:creationId xmlns:a16="http://schemas.microsoft.com/office/drawing/2014/main" id="{E2E47D94-5ABB-61FB-F143-400E520498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5241" r="-1" b="10484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Top Left">
            <a:extLst>
              <a:ext uri="{FF2B5EF4-FFF2-40B4-BE49-F238E27FC236}">
                <a16:creationId xmlns:a16="http://schemas.microsoft.com/office/drawing/2014/main" id="{D7A5FD75-4B35-4162-9304-569491255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5107DF9-40C8-458E-82E1-523137E7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BD83295-4F37-4B80-AF77-1798FB80C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888C74-4F56-4347-8944-E676A3C89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9429CD-28C1-4DC7-84AD-4421A0AC8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62D63CF-41E9-4561-A945-E199ABE7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95C339-F16B-492F-903D-A6855F56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85BC65A-0C9A-45A6-B18B-5E020CE98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2B9620-9209-FD9B-E840-4E9C166B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6066"/>
            <a:ext cx="4795282" cy="501822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UMJETNA INTELIGENCIJA u svakodnevnom životu</a:t>
            </a:r>
          </a:p>
        </p:txBody>
      </p:sp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34676384-D846-461C-B8F3-BDB849B4A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50480E57-05E0-42B6-8693-191B4E9CF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C989BD5-54F6-4747-83F1-81FCAEDAD8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D7EE029-E135-4899-AC49-78D6946CD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C9494D7-A3EA-4A41-8910-6B6FE95E59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89E7F2B7-DEB2-4B2A-99F9-10622D09E1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DACD4DB-BAF5-43DD-8CC8-4200A16D66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532D7D7-91B4-4F7C-B38E-5BBD5F3B42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2B7428A0-A810-46D6-9CC7-2475B2DF6E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C4A0E07-B9C5-49FB-B94A-B28D740C7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712C1-B1B1-91A7-5F9C-F7145DEAB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726538"/>
            <a:ext cx="4977905" cy="501707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200" b="1" err="1">
                <a:solidFill>
                  <a:srgbClr val="FFFFFF"/>
                </a:solidFill>
                <a:latin typeface="Helvetica"/>
                <a:cs typeface="Helvetica"/>
              </a:rPr>
              <a:t>Internetska</a:t>
            </a:r>
            <a:r>
              <a:rPr lang="en-US" sz="3200" b="1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3200" b="1" err="1">
                <a:solidFill>
                  <a:srgbClr val="FFFFFF"/>
                </a:solidFill>
                <a:latin typeface="Helvetica"/>
                <a:cs typeface="Helvetica"/>
              </a:rPr>
              <a:t>kupovina</a:t>
            </a:r>
            <a:r>
              <a:rPr lang="en-US" sz="3200" b="1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3200" b="1" err="1">
                <a:solidFill>
                  <a:srgbClr val="FFFFFF"/>
                </a:solidFill>
                <a:latin typeface="Helvetica"/>
                <a:cs typeface="Helvetica"/>
              </a:rPr>
              <a:t>i</a:t>
            </a:r>
            <a:r>
              <a:rPr lang="en-US" sz="3200" b="1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3200" b="1" err="1">
                <a:solidFill>
                  <a:srgbClr val="FFFFFF"/>
                </a:solidFill>
                <a:latin typeface="Helvetica"/>
                <a:cs typeface="Helvetica"/>
              </a:rPr>
              <a:t>oglašavanje</a:t>
            </a:r>
            <a:endParaRPr lang="en-US" sz="3200">
              <a:solidFill>
                <a:srgbClr val="FFFFFF"/>
              </a:solidFill>
              <a:cs typeface="Segoe UI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 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Umjetna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inteligencija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iznimno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 je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važna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 u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trgovini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kod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optimizacije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proizvoda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planiranja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inventara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logistike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Helvetica"/>
                <a:cs typeface="Helvetica"/>
              </a:rPr>
              <a:t>itd</a:t>
            </a:r>
            <a:r>
              <a:rPr lang="en-US" sz="2400" dirty="0">
                <a:solidFill>
                  <a:srgbClr val="FFFFFF"/>
                </a:solidFill>
                <a:latin typeface="Helvetica"/>
                <a:cs typeface="Helvetica"/>
              </a:rPr>
              <a:t>.</a:t>
            </a:r>
            <a:endParaRPr lang="en-US" sz="2400">
              <a:solidFill>
                <a:srgbClr val="FFFFFF"/>
              </a:solidFill>
              <a:cs typeface="Segoe UI"/>
            </a:endParaRPr>
          </a:p>
          <a:p>
            <a:endParaRPr lang="en-US" sz="1800">
              <a:solidFill>
                <a:srgbClr val="FFFFFF"/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758623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30E2593C-D80A-46DA-80DF-172357084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1A9D4F6-4E29-4BDA-A516-7F3F736DB7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1C7B06-772C-4D26-AF38-02786B9F8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8F1E44D-5255-4ED6-8D25-0616BC280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4D73AC6-0076-449C-8676-7D0AD28D6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92273B-D4FB-437C-A81B-0CEEEB089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5058A91-09D6-41A3-B732-BD9820CAF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B46C089-E160-4CFA-9B80-559D7A221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A4BDAFA-2631-4743-B907-D9504D8E5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C87FC6-EBDB-CC21-E23A-4FE1FEDF3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4814412" cy="1664573"/>
          </a:xfrm>
        </p:spPr>
        <p:txBody>
          <a:bodyPr>
            <a:normAutofit/>
          </a:bodyPr>
          <a:lstStyle/>
          <a:p>
            <a:r>
              <a:rPr lang="en-US" dirty="0" err="1"/>
              <a:t>Literatura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ACF4C-FAD4-D638-4641-9CC5F9EDE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814102" cy="3728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https://www.europarl.europa.eu/news/hr/headlines/society/20200827STO85804/sto-je-umjetna-inteligencija-i-kako-se-upotrebljava</a:t>
            </a:r>
            <a:endParaRPr lang="en-US" sz="2400">
              <a:cs typeface="Segoe UI"/>
            </a:endParaRPr>
          </a:p>
        </p:txBody>
      </p:sp>
      <p:pic>
        <p:nvPicPr>
          <p:cNvPr id="4" name="Picture 3" descr="A robot in a classroom&#10;&#10;Description automatically generated">
            <a:extLst>
              <a:ext uri="{FF2B5EF4-FFF2-40B4-BE49-F238E27FC236}">
                <a16:creationId xmlns:a16="http://schemas.microsoft.com/office/drawing/2014/main" id="{7316E706-7B44-AC63-37A9-7BF318CD96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" r="2" b="2"/>
          <a:stretch/>
        </p:blipFill>
        <p:spPr>
          <a:xfrm>
            <a:off x="6626806" y="1019556"/>
            <a:ext cx="4817466" cy="4818888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521AD032-2A8E-46DA-9ADE-ABE5E787F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C99AC15-8ABA-4F63-9321-20BC70B7C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A4D9C63-9AE2-409A-AD6F-D6B96CC60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C414FAE-71E1-463A-AE68-63329132E4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AA2E51D-8749-4E45-B4DD-111ED901B4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FF8F5908-4C35-43FC-A898-D3C8C3A093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573C509-A7F3-4312-B67F-C55BB88DDF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9AB9BF4-2BB4-4BE7-98EB-B320312ED0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71E7EF4-D2C5-4968-AC34-A0674E1F8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235D9000-8CED-4925-95A2-3F12C80234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F857165-8DF4-4025-B0D6-1079CDA8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23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DD33B8"/>
      </a:accent1>
      <a:accent2>
        <a:srgbClr val="A921CB"/>
      </a:accent2>
      <a:accent3>
        <a:srgbClr val="7433DD"/>
      </a:accent3>
      <a:accent4>
        <a:srgbClr val="383DD0"/>
      </a:accent4>
      <a:accent5>
        <a:srgbClr val="3380DD"/>
      </a:accent5>
      <a:accent6>
        <a:srgbClr val="21B4CB"/>
      </a:accent6>
      <a:hlink>
        <a:srgbClr val="3F64BF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ExploreVTI</vt:lpstr>
      <vt:lpstr>UMJETNA INTELIGENCIJA(AI)</vt:lpstr>
      <vt:lpstr>PowerPoint Presentation</vt:lpstr>
      <vt:lpstr>Mogućnosti AI</vt:lpstr>
      <vt:lpstr>Važnost UMJETNE INTELIGENCIJE</vt:lpstr>
      <vt:lpstr>Vrste UMJETNE INTELIGENCIJE</vt:lpstr>
      <vt:lpstr>UMJETNA INTELIGENCIJA u svakodnevnom životu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131</cp:revision>
  <dcterms:created xsi:type="dcterms:W3CDTF">2024-01-18T08:30:57Z</dcterms:created>
  <dcterms:modified xsi:type="dcterms:W3CDTF">2024-02-01T08:48:31Z</dcterms:modified>
</cp:coreProperties>
</file>