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9" r:id="rId13"/>
    <p:sldId id="270" r:id="rId14"/>
    <p:sldId id="268" r:id="rId15"/>
    <p:sldId id="264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5C696-D7D4-42F8-BEAA-1323393DF877}" type="datetimeFigureOut">
              <a:rPr lang="hr-HR" smtClean="0"/>
              <a:pPr/>
              <a:t>5.11.2010.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42ADE-952C-44D7-BC3C-E50BB1964E0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ADE-952C-44D7-BC3C-E50BB1964E09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ADE-952C-44D7-BC3C-E50BB1964E09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58000" contrast="-4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5.11.2010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lum bright="58000" contrast="-4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58000" contrast="-4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Kroz povijest knjižnica u Hercegovcu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Hrvatska čitaonica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Pripremila: Zrinka </a:t>
            </a:r>
            <a:r>
              <a:rPr lang="hr-HR" dirty="0" err="1" smtClean="0"/>
              <a:t>Cjetojević</a:t>
            </a:r>
            <a:endParaRPr lang="hr-H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r-HR" dirty="0" smtClean="0"/>
              <a:t>Uređuje se prostor u domu - soba za čitanje</a:t>
            </a:r>
          </a:p>
          <a:p>
            <a:endParaRPr lang="hr-HR" sz="1600" dirty="0" smtClean="0"/>
          </a:p>
          <a:p>
            <a:r>
              <a:rPr lang="hr-HR" dirty="0" smtClean="0"/>
              <a:t>1936. godine naručuju se  časopisi Seljačka sloga, Hrvatska tamburica, Hrvatski dnevnik i Narodni val</a:t>
            </a:r>
          </a:p>
          <a:p>
            <a:endParaRPr lang="hr-HR" sz="1600" dirty="0" smtClean="0"/>
          </a:p>
          <a:p>
            <a:r>
              <a:rPr lang="hr-HR" dirty="0" smtClean="0"/>
              <a:t>Na glavnoj skupštini knjižničar se požalio na mali broj mladih čitača i slabo okupljanje u čitaonici. Ukupno je bila 341 knjiga. U protekloj godini pročitano je 114 knjiga. Knjige su čitali samo članovi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0d 1942. do 1946. godine prekinut je rad Hrvatske čitaonice, dom je bio “vojna kasarna”</a:t>
            </a:r>
          </a:p>
          <a:p>
            <a:endParaRPr lang="hr-HR" sz="1500" dirty="0" smtClean="0"/>
          </a:p>
          <a:p>
            <a:r>
              <a:rPr lang="hr-HR" dirty="0" smtClean="0"/>
              <a:t>Mnoge knjige Hrvatske čitaonice bile su kod mještana – započela je akcija prikupljanja knjiga </a:t>
            </a:r>
          </a:p>
          <a:p>
            <a:endParaRPr lang="hr-HR" sz="1500" dirty="0" smtClean="0"/>
          </a:p>
          <a:p>
            <a:r>
              <a:rPr lang="hr-HR" dirty="0" smtClean="0"/>
              <a:t>Naručeni su časopisi Vjesnik i Slobodni dom</a:t>
            </a:r>
          </a:p>
          <a:p>
            <a:endParaRPr lang="hr-HR" sz="1500" dirty="0" smtClean="0"/>
          </a:p>
          <a:p>
            <a:r>
              <a:rPr lang="hr-HR" dirty="0" smtClean="0"/>
              <a:t>Obnovljen je rad pjevačkog društva, tamburaške sekcije i dramske družine, osnovana je šahovska sekcija</a:t>
            </a:r>
          </a:p>
          <a:p>
            <a:endParaRPr lang="hr-HR" sz="1600" dirty="0" smtClean="0"/>
          </a:p>
          <a:p>
            <a:r>
              <a:rPr lang="hr-HR" dirty="0" smtClean="0"/>
              <a:t>Desna prostorija u domu postaje čitaonica i prostorija za sastanke, nabavljeno je stotinjak knjiga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citaonica.skup\12.JPG"/>
          <p:cNvPicPr>
            <a:picLocks noChangeAspect="1" noChangeArrowheads="1"/>
          </p:cNvPicPr>
          <p:nvPr/>
        </p:nvPicPr>
        <p:blipFill>
          <a:blip r:embed="rId2" cstate="print"/>
          <a:srcRect l="13676" t="32886" r="3730" b="29643"/>
          <a:stretch>
            <a:fillRect/>
          </a:stretch>
        </p:blipFill>
        <p:spPr bwMode="auto">
          <a:xfrm>
            <a:off x="740543" y="692696"/>
            <a:ext cx="7647881" cy="468052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187624" y="58772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Hrvatski seljački dom  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hcitaonica.skup\6.JPG"/>
          <p:cNvPicPr>
            <a:picLocks noChangeAspect="1" noChangeArrowheads="1"/>
          </p:cNvPicPr>
          <p:nvPr/>
        </p:nvPicPr>
        <p:blipFill>
          <a:blip r:embed="rId2" cstate="print"/>
          <a:srcRect l="24363" t="3363" r="13197" b="43047"/>
          <a:stretch>
            <a:fillRect/>
          </a:stretch>
        </p:blipFill>
        <p:spPr bwMode="auto">
          <a:xfrm>
            <a:off x="899592" y="932893"/>
            <a:ext cx="7704856" cy="4584339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971600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Članovi Hrvatske čitaonice  1955. godine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10. veljače 1951. godine bilo je 557 knjiga, u protekloj godini pročitano je 247 knjiga</a:t>
            </a:r>
          </a:p>
          <a:p>
            <a:endParaRPr lang="hr-HR" sz="1400" dirty="0" smtClean="0"/>
          </a:p>
          <a:p>
            <a:r>
              <a:rPr lang="hr-HR" dirty="0" smtClean="0"/>
              <a:t>Čitalačke grupe čitaju razno štivo i diskutiraju o novom socijalističkom društvu</a:t>
            </a:r>
          </a:p>
          <a:p>
            <a:endParaRPr lang="hr-HR" sz="1400" dirty="0" smtClean="0"/>
          </a:p>
          <a:p>
            <a:r>
              <a:rPr lang="hr-HR" dirty="0" smtClean="0"/>
              <a:t>Krajem 1953. godine donesena je odluka da se Narodno sveučilište uključi u opći program rada Hrvatske čitaonice, svake druge subote održavala su se predavanja iz različitih područja (poljoprivrede, veterine, liječničke prakse, opće kulture…)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dirty="0" smtClean="0"/>
              <a:t>1954. godine čitaonica je raspolagala s 362 knjige, u protekloj godini pročitane su 252 knjige</a:t>
            </a:r>
          </a:p>
          <a:p>
            <a:endParaRPr lang="hr-HR" sz="1400" dirty="0" smtClean="0"/>
          </a:p>
          <a:p>
            <a:r>
              <a:rPr lang="hr-HR" dirty="0" smtClean="0"/>
              <a:t>Raste interes za čitanje, knjižničar govori o željama čitatelja, nabavlja se 10 zabavnih romana</a:t>
            </a:r>
          </a:p>
          <a:p>
            <a:endParaRPr lang="hr-HR" sz="1400" dirty="0" smtClean="0"/>
          </a:p>
          <a:p>
            <a:r>
              <a:rPr lang="hr-HR" dirty="0" smtClean="0"/>
              <a:t>Do 1959. godine radilo se na uređenju velike dvorane, pozornice i glumačkih prostorija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hcitaonica.sku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84" t="1683" r="3242" b="3029"/>
          <a:stretch>
            <a:fillRect/>
          </a:stretch>
        </p:blipFill>
        <p:spPr bwMode="auto">
          <a:xfrm>
            <a:off x="899593" y="260648"/>
            <a:ext cx="4608512" cy="6189717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940152" y="8367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Inventura iz 1960. godine dokazuje da je u Hrvatskoj čitaonici bilo 567 knjiga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hcitaonica.skup\8.JPG"/>
          <p:cNvPicPr>
            <a:picLocks noChangeAspect="1" noChangeArrowheads="1"/>
          </p:cNvPicPr>
          <p:nvPr/>
        </p:nvPicPr>
        <p:blipFill>
          <a:blip r:embed="rId2" cstate="print"/>
          <a:srcRect l="3714" t="26381" r="26530" b="29679"/>
          <a:stretch>
            <a:fillRect/>
          </a:stretch>
        </p:blipFill>
        <p:spPr bwMode="auto">
          <a:xfrm>
            <a:off x="899592" y="332656"/>
            <a:ext cx="7488832" cy="518457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187624" y="60212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Proslava 50. obljetnice Hrvatske čitaonice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1115616" y="908720"/>
          <a:ext cx="698477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GODINA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BROJ</a:t>
                      </a:r>
                      <a:r>
                        <a:rPr lang="hr-HR" baseline="0" dirty="0" smtClean="0"/>
                        <a:t> KNJIGA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1960. godina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567 knjiga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1965. godina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410 knjiga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1967. godina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401 knjiga (pročitano 48)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1968. godina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401 knjiga (pročitano 63)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1331640" y="45811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Inventar knjižnice   Hrvatske čitaonice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1975. godine prestao se bilježiti rad knjižnice</a:t>
            </a:r>
          </a:p>
          <a:p>
            <a:endParaRPr lang="hr-HR" dirty="0" smtClean="0"/>
          </a:p>
          <a:p>
            <a:r>
              <a:rPr lang="hr-HR" dirty="0" smtClean="0"/>
              <a:t>1997. godine u Hrvatskoj čitaonici pronađeno je 200 svezaka knjiga</a:t>
            </a:r>
          </a:p>
          <a:p>
            <a:endParaRPr lang="hr-HR" dirty="0" smtClean="0"/>
          </a:p>
          <a:p>
            <a:r>
              <a:rPr lang="hr-HR" dirty="0" smtClean="0"/>
              <a:t>Knjige su darovane Hrvatskoj knjižnici Općine Hercegovac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88640"/>
            <a:ext cx="7653536" cy="626469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Hrvatska čitaonica osnovana je 1920. godine na inicijativu učiteljice Vlaste </a:t>
            </a:r>
            <a:r>
              <a:rPr lang="hr-HR" dirty="0" err="1" smtClean="0"/>
              <a:t>Ivanuš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12. siječnja 1921. godine Sresko načelstvo u Garešnici odobrilo je naziv Hrvatska čitaonica </a:t>
            </a:r>
          </a:p>
          <a:p>
            <a:endParaRPr lang="hr-HR" dirty="0" smtClean="0"/>
          </a:p>
          <a:p>
            <a:r>
              <a:rPr lang="hr-HR" dirty="0" smtClean="0"/>
              <a:t>Sve značajno događalo se u prostoriji gostionice Dragutina Mraka - dramski amateri uvježbavali su  igrokaze, pjevački zbor pjesme, odbor je održavao sastanke, bila je čitaonica</a:t>
            </a:r>
          </a:p>
          <a:p>
            <a:endParaRPr lang="hr-HR" dirty="0" smtClean="0"/>
          </a:p>
          <a:p>
            <a:r>
              <a:rPr lang="hr-HR" dirty="0" smtClean="0"/>
              <a:t>Cijeli imetak Hrvatske čitaonice sastojao se od jednog ormara s knjigama koji je konjskim zapregama putovao do kuća članova Hrvatske čitaonice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Hrvatska čitaonica danas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Dramska družina Pučka scena, FD Hrvatske čitaonice i mladi tamburaši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Dani hrvatskoga pučkog teatra – međunarodni festival glumaca amatera iseljene i domovinske Hrvatske</a:t>
            </a:r>
          </a:p>
          <a:p>
            <a:endParaRPr lang="hr-HR" dirty="0" smtClean="0"/>
          </a:p>
          <a:p>
            <a:r>
              <a:rPr lang="hr-HR" dirty="0" smtClean="0"/>
              <a:t>Zlatni slavuj – festival dječje pjesme</a:t>
            </a:r>
          </a:p>
          <a:p>
            <a:endParaRPr lang="hr-HR" dirty="0" smtClean="0"/>
          </a:p>
          <a:p>
            <a:r>
              <a:rPr lang="hr-HR" dirty="0" smtClean="0"/>
              <a:t>Večer folklora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vašta\SAM_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47139"/>
            <a:ext cx="3838699" cy="2879024"/>
          </a:xfrm>
          <a:prstGeom prst="rect">
            <a:avLst/>
          </a:prstGeom>
          <a:noFill/>
        </p:spPr>
      </p:pic>
      <p:pic>
        <p:nvPicPr>
          <p:cNvPr id="3" name="Slika 2" descr="G:\HVAR\Slika 0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2718048" cy="34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2.gstatic.com/images?q=tbn:ANd9GcTLGBA2rYPNLM_TOm9nWFPzSWFG_AMQGn2mLjvv22P_POsdfGg&amp;t=1&amp;usg=__RqIzaiQXiIxaw9aHQ1JYDZlIDO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3892277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Slijedeće godine proslavit ćemo 90. obljetnicu postojanja, ljubavi prema  kazališnoj igri, očuvanje narodnih običaja, plesa i pjesme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Hrvatska čitaonica doprinijela je u odgajanju čitatelja i njegovanju ljubavi prema govorenoj i pisanoj riječi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hr-HR" dirty="0" err="1" smtClean="0"/>
              <a:t>Banas</a:t>
            </a:r>
            <a:r>
              <a:rPr lang="hr-HR" dirty="0" smtClean="0"/>
              <a:t>,S., </a:t>
            </a:r>
            <a:r>
              <a:rPr lang="hr-HR" dirty="0" err="1" smtClean="0"/>
              <a:t>Banas</a:t>
            </a:r>
            <a:r>
              <a:rPr lang="hr-HR" dirty="0" smtClean="0"/>
              <a:t>, N., Povjesnica Hrvatske čitaonice Hercegovac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Arhiva – knjige zapisnika o radu Hrvatske čitaonice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6120680"/>
          </a:xfrm>
        </p:spPr>
        <p:txBody>
          <a:bodyPr>
            <a:normAutofit/>
          </a:bodyPr>
          <a:lstStyle/>
          <a:p>
            <a:r>
              <a:rPr lang="hr-HR" dirty="0" smtClean="0"/>
              <a:t>1922. godine osnovan je Hrvatski sokol</a:t>
            </a:r>
          </a:p>
          <a:p>
            <a:endParaRPr lang="hr-HR" dirty="0" smtClean="0"/>
          </a:p>
          <a:p>
            <a:r>
              <a:rPr lang="hr-HR" dirty="0" smtClean="0"/>
              <a:t>Isprepliće se rad Hrvatskog sokola i Hrvatske čitaonice, jer su članstvo sačinjavali isti ljudi</a:t>
            </a:r>
          </a:p>
          <a:p>
            <a:endParaRPr lang="hr-HR" dirty="0" smtClean="0"/>
          </a:p>
          <a:p>
            <a:r>
              <a:rPr lang="hr-HR" dirty="0" smtClean="0"/>
              <a:t>1925. godine Hrvatski sokol iz Hercegovca sudjeluje na </a:t>
            </a:r>
            <a:r>
              <a:rPr lang="hr-HR" dirty="0" err="1" smtClean="0"/>
              <a:t>Svesokolskom</a:t>
            </a:r>
            <a:r>
              <a:rPr lang="hr-HR" dirty="0" smtClean="0"/>
              <a:t> sletu u Maksimiru , nose humak zemlje i dokumente društva s opisom i poviješću svog mjesta</a:t>
            </a:r>
          </a:p>
          <a:p>
            <a:endParaRPr lang="hr-HR" dirty="0" smtClean="0"/>
          </a:p>
          <a:p>
            <a:r>
              <a:rPr lang="hr-HR" dirty="0" smtClean="0"/>
              <a:t>Izgrađen je humak “Hrvatska mogila”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G:\Skulptura_Mogi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83264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Članovima Hrvatske čitaonice nedostaje prostora</a:t>
            </a:r>
          </a:p>
          <a:p>
            <a:endParaRPr lang="hr-HR" dirty="0" smtClean="0"/>
          </a:p>
          <a:p>
            <a:r>
              <a:rPr lang="hr-HR" dirty="0" smtClean="0"/>
              <a:t>Od osnutka se marljivo prikupljaju novci za gradnju doma</a:t>
            </a:r>
          </a:p>
          <a:p>
            <a:endParaRPr lang="hr-HR" dirty="0" smtClean="0"/>
          </a:p>
          <a:p>
            <a:r>
              <a:rPr lang="hr-HR" dirty="0" smtClean="0"/>
              <a:t>Dio prihoda od priredbi i zabava Hrvatska čitaonica daje za nabavu knjiga</a:t>
            </a:r>
          </a:p>
          <a:p>
            <a:endParaRPr lang="hr-HR" dirty="0" smtClean="0"/>
          </a:p>
          <a:p>
            <a:r>
              <a:rPr lang="hr-HR" dirty="0" smtClean="0"/>
              <a:t>1928. godine nabavlja se nešto nove stručne literature za tjelovježbe i potrebe tamburaškog zbora</a:t>
            </a:r>
          </a:p>
          <a:p>
            <a:endParaRPr lang="hr-HR" dirty="0" smtClean="0"/>
          </a:p>
          <a:p>
            <a:r>
              <a:rPr lang="hr-HR" dirty="0" smtClean="0"/>
              <a:t>Zbog loše naklonosti prema društvima koja su nosila predznak “hrvatski” smanjuje se broj članova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1933. godine ormar s knjigama preseljen je u prostoriju  Gospodarske zadruge u kući Steve </a:t>
            </a:r>
            <a:r>
              <a:rPr lang="hr-HR" dirty="0" err="1" smtClean="0"/>
              <a:t>Smolca</a:t>
            </a:r>
            <a:r>
              <a:rPr lang="hr-HR" dirty="0" smtClean="0"/>
              <a:t>. Knjige su se posuđivale na 8 dana, posudba je bila 0,50 dinara, knjižničar je pazio da se plati odšteta na uništene knjige</a:t>
            </a:r>
          </a:p>
          <a:p>
            <a:endParaRPr lang="hr-HR" sz="1900" dirty="0" smtClean="0"/>
          </a:p>
          <a:p>
            <a:r>
              <a:rPr lang="hr-HR" dirty="0" smtClean="0"/>
              <a:t>Neki članovi Hrvatske čitaonice davali su svoje časopise na čitanje uz uvjet da im se isti kasnije vraćaju – tada se nisu naručivale novine iz društvene blagajne</a:t>
            </a:r>
          </a:p>
          <a:p>
            <a:endParaRPr lang="hr-HR" sz="1900" dirty="0" smtClean="0"/>
          </a:p>
          <a:p>
            <a:r>
              <a:rPr lang="hr-HR" dirty="0" smtClean="0"/>
              <a:t>15. travnja 1934. godine bilo je ukupno 273 tvrdo vezanih knjiga, čitača je bilo 50, pročitana je 121 knjiga, članovi su uglavnom nosili kući knjige na čitanje,knjige i tambure su bile u dobrom stanju</a:t>
            </a:r>
          </a:p>
          <a:p>
            <a:endParaRPr lang="hr-HR" sz="1900" dirty="0" smtClean="0"/>
          </a:p>
          <a:p>
            <a:r>
              <a:rPr lang="hr-HR" dirty="0" smtClean="0"/>
              <a:t>Počinje gradnja doma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hcitaonica.skup\izgradn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27" t="55795" r="40374" b="14096"/>
          <a:stretch>
            <a:fillRect/>
          </a:stretch>
        </p:blipFill>
        <p:spPr bwMode="auto">
          <a:xfrm>
            <a:off x="240388" y="332656"/>
            <a:ext cx="8508076" cy="4896544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539552" y="58052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Izgradnja doma 1934.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hcitaonica.skup\zap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751" b="57221"/>
          <a:stretch>
            <a:fillRect/>
          </a:stretch>
        </p:blipFill>
        <p:spPr bwMode="auto">
          <a:xfrm>
            <a:off x="179512" y="1412776"/>
            <a:ext cx="8545735" cy="4392488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259632" y="7647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Izviješće knjižničara, 31. ožujka 1935.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hcitaonica.sku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84" t="25244" r="4169" b="48806"/>
          <a:stretch>
            <a:fillRect/>
          </a:stretch>
        </p:blipFill>
        <p:spPr bwMode="auto">
          <a:xfrm>
            <a:off x="507993" y="116632"/>
            <a:ext cx="8060910" cy="496855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83568" y="57332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 zapisnika sa sjednice Upravnog odbora  18. siječnja 1936.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763</Words>
  <Application>Microsoft Office PowerPoint</Application>
  <PresentationFormat>Prikaz na zaslonu (4:3)</PresentationFormat>
  <Paragraphs>100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Kroz povijest knjižnica u Hercegovcu  Hrvatska čitaonica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Hrvatska čitaonica danas</vt:lpstr>
      <vt:lpstr>Slajd 21</vt:lpstr>
      <vt:lpstr>Slajd 22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Os Hercegovac</dc:creator>
  <cp:lastModifiedBy>Blaza</cp:lastModifiedBy>
  <cp:revision>42</cp:revision>
  <dcterms:created xsi:type="dcterms:W3CDTF">2010-10-28T06:00:53Z</dcterms:created>
  <dcterms:modified xsi:type="dcterms:W3CDTF">2010-11-05T06:50:32Z</dcterms:modified>
</cp:coreProperties>
</file>